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6.jpg" ContentType="image/jpg"/>
  <Override PartName="/ppt/media/image27.jpg" ContentType="image/jpg"/>
  <Override PartName="/ppt/media/image28.jpg" ContentType="image/jpg"/>
  <Override PartName="/ppt/notesSlides/notesSlide1.xml" ContentType="application/vnd.openxmlformats-officedocument.presentationml.notesSlide+xml"/>
  <Override PartName="/ppt/media/image29.jpg" ContentType="image/jpg"/>
  <Override PartName="/ppt/media/image30.jpg" ContentType="image/jpg"/>
  <Override PartName="/ppt/media/image31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36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35" r:id="rId59"/>
    <p:sldId id="316" r:id="rId60"/>
    <p:sldId id="317" r:id="rId61"/>
    <p:sldId id="318" r:id="rId62"/>
    <p:sldId id="319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</p:sldIdLst>
  <p:sldSz cx="12192000" cy="6858000"/>
  <p:notesSz cx="68580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71631-172C-4A66-A1CF-7FCA002A368B}" v="11" dt="2024-09-16T13:19:00.9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54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 TA" userId="47ff4723c4554ac5" providerId="LiveId" clId="{AC471631-172C-4A66-A1CF-7FCA002A368B}"/>
    <pc:docChg chg="undo custSel addSld delSld modSld modNotesMaster modHandout">
      <pc:chgData name="Ca TA" userId="47ff4723c4554ac5" providerId="LiveId" clId="{AC471631-172C-4A66-A1CF-7FCA002A368B}" dt="2024-09-16T13:19:00.909" v="20"/>
      <pc:docMkLst>
        <pc:docMk/>
      </pc:docMkLst>
      <pc:sldChg chg="del">
        <pc:chgData name="Ca TA" userId="47ff4723c4554ac5" providerId="LiveId" clId="{AC471631-172C-4A66-A1CF-7FCA002A368B}" dt="2024-09-16T13:12:51.078" v="0" actId="47"/>
        <pc:sldMkLst>
          <pc:docMk/>
          <pc:sldMk cId="0" sldId="274"/>
        </pc:sldMkLst>
      </pc:sldChg>
      <pc:sldChg chg="del">
        <pc:chgData name="Ca TA" userId="47ff4723c4554ac5" providerId="LiveId" clId="{AC471631-172C-4A66-A1CF-7FCA002A368B}" dt="2024-09-16T13:12:53.450" v="1" actId="47"/>
        <pc:sldMkLst>
          <pc:docMk/>
          <pc:sldMk cId="0" sldId="275"/>
        </pc:sldMkLst>
      </pc:sldChg>
      <pc:sldChg chg="del">
        <pc:chgData name="Ca TA" userId="47ff4723c4554ac5" providerId="LiveId" clId="{AC471631-172C-4A66-A1CF-7FCA002A368B}" dt="2024-09-16T13:12:56.870" v="2" actId="47"/>
        <pc:sldMkLst>
          <pc:docMk/>
          <pc:sldMk cId="0" sldId="276"/>
        </pc:sldMkLst>
      </pc:sldChg>
      <pc:sldChg chg="modSp mod">
        <pc:chgData name="Ca TA" userId="47ff4723c4554ac5" providerId="LiveId" clId="{AC471631-172C-4A66-A1CF-7FCA002A368B}" dt="2024-09-16T13:16:44.657" v="15" actId="1076"/>
        <pc:sldMkLst>
          <pc:docMk/>
          <pc:sldMk cId="0" sldId="290"/>
        </pc:sldMkLst>
        <pc:spChg chg="mod">
          <ac:chgData name="Ca TA" userId="47ff4723c4554ac5" providerId="LiveId" clId="{AC471631-172C-4A66-A1CF-7FCA002A368B}" dt="2024-09-16T13:16:44.657" v="15" actId="1076"/>
          <ac:spMkLst>
            <pc:docMk/>
            <pc:sldMk cId="0" sldId="290"/>
            <ac:spMk id="3" creationId="{00000000-0000-0000-0000-000000000000}"/>
          </ac:spMkLst>
        </pc:spChg>
      </pc:sldChg>
      <pc:sldChg chg="modNotes">
        <pc:chgData name="Ca TA" userId="47ff4723c4554ac5" providerId="LiveId" clId="{AC471631-172C-4A66-A1CF-7FCA002A368B}" dt="2024-09-16T13:16:26.348" v="12"/>
        <pc:sldMkLst>
          <pc:docMk/>
          <pc:sldMk cId="0" sldId="315"/>
        </pc:sldMkLst>
      </pc:sldChg>
      <pc:sldChg chg="del">
        <pc:chgData name="Ca TA" userId="47ff4723c4554ac5" providerId="LiveId" clId="{AC471631-172C-4A66-A1CF-7FCA002A368B}" dt="2024-09-16T13:14:01.220" v="3" actId="47"/>
        <pc:sldMkLst>
          <pc:docMk/>
          <pc:sldMk cId="0" sldId="320"/>
        </pc:sldMkLst>
      </pc:sldChg>
      <pc:sldChg chg="del">
        <pc:chgData name="Ca TA" userId="47ff4723c4554ac5" providerId="LiveId" clId="{AC471631-172C-4A66-A1CF-7FCA002A368B}" dt="2024-09-16T13:14:02.600" v="4" actId="47"/>
        <pc:sldMkLst>
          <pc:docMk/>
          <pc:sldMk cId="0" sldId="321"/>
        </pc:sldMkLst>
      </pc:sldChg>
      <pc:sldChg chg="add del">
        <pc:chgData name="Ca TA" userId="47ff4723c4554ac5" providerId="LiveId" clId="{AC471631-172C-4A66-A1CF-7FCA002A368B}" dt="2024-09-16T13:19:00.909" v="20"/>
        <pc:sldMkLst>
          <pc:docMk/>
          <pc:sldMk cId="0" sldId="334"/>
        </pc:sldMkLst>
      </pc:sldChg>
      <pc:sldChg chg="del">
        <pc:chgData name="Ca TA" userId="47ff4723c4554ac5" providerId="LiveId" clId="{AC471631-172C-4A66-A1CF-7FCA002A368B}" dt="2024-09-16T13:14:22.679" v="5" actId="47"/>
        <pc:sldMkLst>
          <pc:docMk/>
          <pc:sldMk cId="508617290" sldId="3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76BF4F-75C5-6E4E-5271-53F231FE08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6111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A279A-970A-0DB5-47C6-1F9AEEC2C7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6111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20A01-E107-C02D-A6C7-52D2FBC1A9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E87B1-AF72-9513-F246-44C29D4F3D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CC9BA-C4EB-46B7-A06C-6F35FFA57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1701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5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79582"/>
            <a:ext cx="2971800" cy="612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11579582"/>
            <a:ext cx="2971800" cy="612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325C7-465E-4215-9EB6-9EA3928D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17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và</a:t>
            </a:r>
            <a:r>
              <a:rPr lang="en-US" dirty="0"/>
              <a:t> B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dịch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ca </a:t>
            </a:r>
            <a:r>
              <a:rPr lang="en-US" dirty="0" err="1"/>
              <a:t>mắc</a:t>
            </a:r>
            <a:endParaRPr lang="en-US" dirty="0"/>
          </a:p>
          <a:p>
            <a:r>
              <a:rPr lang="en-US" dirty="0"/>
              <a:t>B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huyện</a:t>
            </a:r>
            <a:r>
              <a:rPr lang="en-US" dirty="0"/>
              <a:t>, </a:t>
            </a:r>
            <a:r>
              <a:rPr lang="en-US" dirty="0" err="1"/>
              <a:t>só</a:t>
            </a:r>
            <a:r>
              <a:rPr lang="en-US" dirty="0"/>
              <a:t> ca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3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02/2016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Quy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nhiễm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8CCE52-4D7C-2FF4-40A8-D14C2BEBB3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1193291" y="173735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2288" y="989075"/>
            <a:ext cx="4863084" cy="525018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99" y="1351787"/>
            <a:ext cx="3739896" cy="47304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1765" y="232917"/>
            <a:ext cx="10324490" cy="1489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527" y="1742338"/>
            <a:ext cx="11216944" cy="4634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35334" y="6558994"/>
            <a:ext cx="238759" cy="175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19F9744-DDD8-D5FB-3CB1-C35962AC6D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84807" y="133221"/>
            <a:ext cx="104948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../QD%20581%20Phong%20chong%20tay%20chan%20mieng.docx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searchgate.net/figure/Rainbow-model-of-the-determinants-of-health_fig1_49951184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2468" y="2050597"/>
            <a:ext cx="886460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0350">
              <a:lnSpc>
                <a:spcPct val="110000"/>
              </a:lnSpc>
              <a:spcBef>
                <a:spcPts val="100"/>
              </a:spcBef>
            </a:pPr>
            <a:r>
              <a:rPr sz="6000" dirty="0"/>
              <a:t>PHÒNG</a:t>
            </a:r>
            <a:r>
              <a:rPr sz="6000" spc="-405" dirty="0"/>
              <a:t> </a:t>
            </a:r>
            <a:r>
              <a:rPr sz="6000" spc="-20" dirty="0"/>
              <a:t>CHỐNG </a:t>
            </a:r>
            <a:r>
              <a:rPr sz="6000" dirty="0"/>
              <a:t>BỆNH</a:t>
            </a:r>
            <a:r>
              <a:rPr sz="6000" spc="-310" dirty="0"/>
              <a:t> </a:t>
            </a:r>
            <a:r>
              <a:rPr sz="6000" dirty="0"/>
              <a:t>TẬT</a:t>
            </a:r>
            <a:r>
              <a:rPr sz="6000" spc="-305" dirty="0"/>
              <a:t> </a:t>
            </a:r>
            <a:r>
              <a:rPr sz="6000" dirty="0"/>
              <a:t>HỌC</a:t>
            </a:r>
            <a:r>
              <a:rPr sz="6000" spc="-310" dirty="0"/>
              <a:t> </a:t>
            </a:r>
            <a:r>
              <a:rPr sz="6000" spc="-10" dirty="0"/>
              <a:t>ĐƯỜNG</a:t>
            </a:r>
            <a:endParaRPr sz="6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4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PC</a:t>
            </a:r>
            <a:r>
              <a:rPr sz="4800" spc="-270" dirty="0"/>
              <a:t> </a:t>
            </a:r>
            <a:r>
              <a:rPr sz="4800" spc="-10" dirty="0"/>
              <a:t>bệnh</a:t>
            </a:r>
            <a:r>
              <a:rPr sz="4800" spc="-235" dirty="0"/>
              <a:t> </a:t>
            </a:r>
            <a:r>
              <a:rPr sz="4800" dirty="0"/>
              <a:t>tật</a:t>
            </a:r>
            <a:r>
              <a:rPr sz="4800" spc="-254" dirty="0"/>
              <a:t> </a:t>
            </a:r>
            <a:r>
              <a:rPr sz="4800" dirty="0"/>
              <a:t>học</a:t>
            </a:r>
            <a:r>
              <a:rPr sz="4800" spc="-235" dirty="0"/>
              <a:t> </a:t>
            </a:r>
            <a:r>
              <a:rPr sz="4800" spc="-10" dirty="0"/>
              <a:t>đường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36574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080" indent="-358140">
              <a:lnSpc>
                <a:spcPct val="12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SK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đường: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thể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chất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thần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lứa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đường </a:t>
            </a:r>
            <a:r>
              <a:rPr sz="2800" dirty="0">
                <a:latin typeface="Arial"/>
                <a:cs typeface="Arial"/>
              </a:rPr>
              <a:t>(chủ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yếu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từ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mầm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non/mẫu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giáo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đến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THPT)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Clr>
                <a:srgbClr val="E38312"/>
              </a:buClr>
              <a:buFont typeface="Wingdings"/>
              <a:buChar char=""/>
            </a:pP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PC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tật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đường: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PC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nhiễm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(BLN):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TCM,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SXH,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COVID-19…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PC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không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nhiễm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(BKLN):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ĐTĐ,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TC/BP,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RL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tâm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thần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PC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tật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khúc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xạ,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vẹo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cột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sống,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răng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miệng…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51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Chiến</a:t>
            </a:r>
            <a:r>
              <a:rPr sz="4800" spc="-310" dirty="0"/>
              <a:t> </a:t>
            </a:r>
            <a:r>
              <a:rPr sz="4800" dirty="0"/>
              <a:t>lược</a:t>
            </a:r>
            <a:r>
              <a:rPr sz="4800" spc="-320" dirty="0"/>
              <a:t> </a:t>
            </a:r>
            <a:r>
              <a:rPr sz="4800" spc="-25" dirty="0"/>
              <a:t>phòng</a:t>
            </a:r>
            <a:r>
              <a:rPr sz="4800" spc="-290" dirty="0"/>
              <a:t> </a:t>
            </a:r>
            <a:r>
              <a:rPr sz="4800" spc="-25" dirty="0"/>
              <a:t>chống</a:t>
            </a:r>
            <a:r>
              <a:rPr sz="4800" spc="-285" dirty="0"/>
              <a:t> </a:t>
            </a:r>
            <a:r>
              <a:rPr sz="4800" spc="-25" dirty="0"/>
              <a:t>BLN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8696325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Arial"/>
                <a:cs typeface="Arial"/>
              </a:rPr>
              <a:t>PC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bằng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thói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quen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mạnh: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Chuẩn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bị,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chế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biến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sử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thực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phẩm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toàn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Rửa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xuyên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Làm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sạch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khử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nhiễm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bề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mặt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sử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dụng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Ho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hắt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hơi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khăn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giấy,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áo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Không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dùng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chung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vật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nhân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Tiêm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vắc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xin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bệnh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Tránh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tiếp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xúc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động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vật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hoang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dã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Ở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nhà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mắc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bệnh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8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Chiến</a:t>
            </a:r>
            <a:r>
              <a:rPr sz="4800" spc="-300" dirty="0"/>
              <a:t> </a:t>
            </a:r>
            <a:r>
              <a:rPr sz="4800" dirty="0"/>
              <a:t>lược</a:t>
            </a:r>
            <a:r>
              <a:rPr sz="4800" spc="-310" dirty="0"/>
              <a:t> </a:t>
            </a:r>
            <a:r>
              <a:rPr sz="4800" spc="-25" dirty="0"/>
              <a:t>phòng</a:t>
            </a:r>
            <a:r>
              <a:rPr sz="4800" spc="-285" dirty="0"/>
              <a:t> </a:t>
            </a:r>
            <a:r>
              <a:rPr sz="4800" spc="-25" dirty="0"/>
              <a:t>chống</a:t>
            </a:r>
            <a:r>
              <a:rPr sz="4800" spc="-280" dirty="0"/>
              <a:t> </a:t>
            </a:r>
            <a:r>
              <a:rPr sz="4800" spc="-20" dirty="0"/>
              <a:t>BKLN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9749790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PC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BKLN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bằng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giảm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YTNC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chính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thay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đổi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được: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Không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hút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thuốc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lá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Không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uống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rượu,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bia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Chế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độ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ăn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lành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mạnh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Hoạt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động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thể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lực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đủ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Bảo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đảm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điều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kiện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dạy-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học: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Phòng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học,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bàn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ghế,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ánh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sáng…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27" y="248411"/>
            <a:ext cx="9800844" cy="5966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51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Giải</a:t>
            </a:r>
            <a:r>
              <a:rPr sz="4800" spc="-270" dirty="0"/>
              <a:t> </a:t>
            </a:r>
            <a:r>
              <a:rPr sz="4800" spc="-10" dirty="0"/>
              <a:t>pháp</a:t>
            </a:r>
            <a:r>
              <a:rPr sz="4800" spc="-260" dirty="0"/>
              <a:t> </a:t>
            </a:r>
            <a:r>
              <a:rPr sz="4800" dirty="0"/>
              <a:t>PC</a:t>
            </a:r>
            <a:r>
              <a:rPr sz="4800" spc="-295" dirty="0"/>
              <a:t> </a:t>
            </a:r>
            <a:r>
              <a:rPr sz="4800" spc="-10" dirty="0"/>
              <a:t>bệnh</a:t>
            </a:r>
            <a:r>
              <a:rPr sz="4800" spc="-260" dirty="0"/>
              <a:t> </a:t>
            </a:r>
            <a:r>
              <a:rPr sz="4800" dirty="0"/>
              <a:t>tật</a:t>
            </a:r>
            <a:r>
              <a:rPr sz="4800" spc="-280" dirty="0"/>
              <a:t> </a:t>
            </a:r>
            <a:r>
              <a:rPr sz="4800" dirty="0"/>
              <a:t>học</a:t>
            </a:r>
            <a:r>
              <a:rPr sz="4800" spc="-254" dirty="0"/>
              <a:t> </a:t>
            </a:r>
            <a:r>
              <a:rPr sz="4800" spc="-10" dirty="0"/>
              <a:t>đường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7177405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Thực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thông,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giáo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sức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khoẻ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Bảo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đảm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cơ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sở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hạ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tầng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Có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cơ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chế,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chính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sách,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định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phù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hợp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Phối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hợp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nhà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trường,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đình,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xã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hội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Theo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dõi,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giám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sát,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đánh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giá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396" y="1018743"/>
            <a:ext cx="952055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70" dirty="0"/>
              <a:t>Truyền</a:t>
            </a:r>
            <a:r>
              <a:rPr sz="4300" spc="-215" dirty="0"/>
              <a:t> </a:t>
            </a:r>
            <a:r>
              <a:rPr sz="4300" spc="-10" dirty="0"/>
              <a:t>thông</a:t>
            </a:r>
            <a:r>
              <a:rPr sz="4300" spc="-220" dirty="0"/>
              <a:t> </a:t>
            </a:r>
            <a:r>
              <a:rPr sz="4300" dirty="0"/>
              <a:t>PC</a:t>
            </a:r>
            <a:r>
              <a:rPr sz="4300" spc="-229" dirty="0"/>
              <a:t> </a:t>
            </a:r>
            <a:r>
              <a:rPr sz="4300" dirty="0"/>
              <a:t>bệnh</a:t>
            </a:r>
            <a:r>
              <a:rPr sz="4300" spc="-225" dirty="0"/>
              <a:t> </a:t>
            </a:r>
            <a:r>
              <a:rPr sz="4300" dirty="0"/>
              <a:t>tật</a:t>
            </a:r>
            <a:r>
              <a:rPr sz="4300" spc="-204" dirty="0"/>
              <a:t> </a:t>
            </a:r>
            <a:r>
              <a:rPr sz="4300" dirty="0"/>
              <a:t>học</a:t>
            </a:r>
            <a:r>
              <a:rPr sz="4300" spc="-220" dirty="0"/>
              <a:t> </a:t>
            </a:r>
            <a:r>
              <a:rPr sz="4300" spc="-10" dirty="0"/>
              <a:t>đường</a:t>
            </a:r>
            <a:endParaRPr sz="4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565721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Truyền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thông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chống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BLN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Truyền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thông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chống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BKLN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283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85" dirty="0"/>
              <a:t>Truyền</a:t>
            </a:r>
            <a:r>
              <a:rPr sz="4800" spc="-225" dirty="0"/>
              <a:t> </a:t>
            </a:r>
            <a:r>
              <a:rPr sz="4800" spc="-25" dirty="0"/>
              <a:t>thông</a:t>
            </a:r>
            <a:r>
              <a:rPr sz="4800" spc="-215" dirty="0"/>
              <a:t> </a:t>
            </a:r>
            <a:r>
              <a:rPr sz="4800" dirty="0"/>
              <a:t>PC</a:t>
            </a:r>
            <a:r>
              <a:rPr sz="4800" spc="-254" dirty="0"/>
              <a:t> </a:t>
            </a:r>
            <a:r>
              <a:rPr sz="4800" spc="-20" dirty="0"/>
              <a:t>BKLN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173886" y="1734842"/>
            <a:ext cx="10391775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840" algn="l"/>
              </a:tabLst>
            </a:pPr>
            <a:r>
              <a:rPr sz="2800" dirty="0">
                <a:latin typeface="Arial"/>
                <a:cs typeface="Arial"/>
              </a:rPr>
              <a:t>Mô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hình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tật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đổi: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77%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TV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BKLN</a:t>
            </a:r>
            <a:endParaRPr sz="2800">
              <a:latin typeface="Arial"/>
              <a:cs typeface="Arial"/>
            </a:endParaRPr>
          </a:p>
          <a:p>
            <a:pPr marL="37084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BKLN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biến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chứng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hướng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trẻ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hoá</a:t>
            </a:r>
            <a:endParaRPr sz="2800">
              <a:latin typeface="Arial"/>
              <a:cs typeface="Arial"/>
            </a:endParaRPr>
          </a:p>
          <a:p>
            <a:pPr marL="370840" indent="-358140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840" algn="l"/>
              </a:tabLst>
            </a:pPr>
            <a:r>
              <a:rPr sz="2800" dirty="0">
                <a:latin typeface="Arial"/>
                <a:cs typeface="Arial"/>
              </a:rPr>
              <a:t>Đa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BKLN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nguồn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gốc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hành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từ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VTN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(2)</a:t>
            </a:r>
            <a:endParaRPr sz="2800">
              <a:latin typeface="Arial"/>
              <a:cs typeface="Arial"/>
            </a:endParaRPr>
          </a:p>
          <a:p>
            <a:pPr marL="370840" marR="118110" indent="-358775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840" algn="l"/>
              </a:tabLst>
            </a:pPr>
            <a:r>
              <a:rPr sz="2800" spc="-20" dirty="0">
                <a:latin typeface="Arial"/>
                <a:cs typeface="Arial"/>
              </a:rPr>
              <a:t>Vai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trò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trọng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của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thiệp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PC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BKLN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giai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đoạn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phát </a:t>
            </a:r>
            <a:r>
              <a:rPr sz="2800" dirty="0">
                <a:latin typeface="Arial"/>
                <a:cs typeface="Arial"/>
              </a:rPr>
              <a:t>triển: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từ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kỳ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đến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thời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thơ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ấu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VTN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(2)</a:t>
            </a:r>
            <a:endParaRPr sz="2800">
              <a:latin typeface="Arial"/>
              <a:cs typeface="Arial"/>
            </a:endParaRPr>
          </a:p>
          <a:p>
            <a:pPr marL="370840" marR="27305" indent="-358775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840" algn="l"/>
              </a:tabLst>
            </a:pPr>
            <a:r>
              <a:rPr sz="2800" dirty="0">
                <a:latin typeface="Arial"/>
                <a:cs typeface="Arial"/>
              </a:rPr>
              <a:t>GDSK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nhắm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vào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quả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nhất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giúp </a:t>
            </a:r>
            <a:r>
              <a:rPr sz="2800" dirty="0">
                <a:latin typeface="Arial"/>
                <a:cs typeface="Arial"/>
              </a:rPr>
              <a:t>hình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thành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hành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lối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mạnh,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đó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giảm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nguy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cơ </a:t>
            </a:r>
            <a:r>
              <a:rPr sz="2800" dirty="0">
                <a:latin typeface="Arial"/>
                <a:cs typeface="Arial"/>
              </a:rPr>
              <a:t>BKLN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trưởng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thành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(2)</a:t>
            </a:r>
            <a:endParaRPr sz="2800">
              <a:latin typeface="Arial"/>
              <a:cs typeface="Arial"/>
            </a:endParaRPr>
          </a:p>
          <a:p>
            <a:pPr marL="80073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Cần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TT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PC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BKLN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ngay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từ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tuổi</a:t>
            </a:r>
            <a:r>
              <a:rPr sz="2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đường,</a:t>
            </a:r>
            <a:r>
              <a:rPr sz="2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trong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trường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2800" spc="-2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15211" y="6070091"/>
            <a:ext cx="571500" cy="230504"/>
            <a:chOff x="1315211" y="6070091"/>
            <a:chExt cx="571500" cy="230504"/>
          </a:xfrm>
        </p:grpSpPr>
        <p:sp>
          <p:nvSpPr>
            <p:cNvPr id="5" name="object 5"/>
            <p:cNvSpPr/>
            <p:nvPr/>
          </p:nvSpPr>
          <p:spPr>
            <a:xfrm>
              <a:off x="1322831" y="6077711"/>
              <a:ext cx="556260" cy="215265"/>
            </a:xfrm>
            <a:custGeom>
              <a:avLst/>
              <a:gdLst/>
              <a:ahLst/>
              <a:cxnLst/>
              <a:rect l="l" t="t" r="r" b="b"/>
              <a:pathLst>
                <a:path w="556260" h="215264">
                  <a:moveTo>
                    <a:pt x="448818" y="0"/>
                  </a:moveTo>
                  <a:lnTo>
                    <a:pt x="448818" y="53720"/>
                  </a:lnTo>
                  <a:lnTo>
                    <a:pt x="0" y="53720"/>
                  </a:lnTo>
                  <a:lnTo>
                    <a:pt x="0" y="161162"/>
                  </a:lnTo>
                  <a:lnTo>
                    <a:pt x="448818" y="161162"/>
                  </a:lnTo>
                  <a:lnTo>
                    <a:pt x="448818" y="214883"/>
                  </a:lnTo>
                  <a:lnTo>
                    <a:pt x="556260" y="107442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2831" y="6077711"/>
              <a:ext cx="556260" cy="215265"/>
            </a:xfrm>
            <a:custGeom>
              <a:avLst/>
              <a:gdLst/>
              <a:ahLst/>
              <a:cxnLst/>
              <a:rect l="l" t="t" r="r" b="b"/>
              <a:pathLst>
                <a:path w="556260" h="215264">
                  <a:moveTo>
                    <a:pt x="0" y="53720"/>
                  </a:moveTo>
                  <a:lnTo>
                    <a:pt x="448818" y="53720"/>
                  </a:lnTo>
                  <a:lnTo>
                    <a:pt x="448818" y="0"/>
                  </a:lnTo>
                  <a:lnTo>
                    <a:pt x="556260" y="107442"/>
                  </a:lnTo>
                  <a:lnTo>
                    <a:pt x="448818" y="214883"/>
                  </a:lnTo>
                  <a:lnTo>
                    <a:pt x="448818" y="161162"/>
                  </a:lnTo>
                  <a:lnTo>
                    <a:pt x="0" y="161162"/>
                  </a:lnTo>
                  <a:lnTo>
                    <a:pt x="0" y="53720"/>
                  </a:lnTo>
                  <a:close/>
                </a:path>
              </a:pathLst>
            </a:custGeom>
            <a:ln w="15239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4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80" dirty="0"/>
              <a:t>Trường</a:t>
            </a:r>
            <a:r>
              <a:rPr sz="4800" spc="-254" dirty="0"/>
              <a:t> </a:t>
            </a:r>
            <a:r>
              <a:rPr sz="4800" dirty="0"/>
              <a:t>học</a:t>
            </a:r>
            <a:r>
              <a:rPr sz="4800" spc="-240" dirty="0"/>
              <a:t> </a:t>
            </a:r>
            <a:r>
              <a:rPr sz="4800" spc="-10" dirty="0"/>
              <a:t>nâng</a:t>
            </a:r>
            <a:r>
              <a:rPr sz="4800" spc="-235" dirty="0"/>
              <a:t> </a:t>
            </a:r>
            <a:r>
              <a:rPr sz="4800" dirty="0"/>
              <a:t>cao</a:t>
            </a:r>
            <a:r>
              <a:rPr sz="4800" spc="-240" dirty="0"/>
              <a:t> </a:t>
            </a:r>
            <a:r>
              <a:rPr sz="4800" dirty="0"/>
              <a:t>SK</a:t>
            </a:r>
            <a:r>
              <a:rPr sz="4800" spc="-260" dirty="0"/>
              <a:t> </a:t>
            </a:r>
            <a:r>
              <a:rPr sz="4800" spc="-10" dirty="0"/>
              <a:t>(HPS)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9975" marR="5080" indent="-358140">
              <a:lnSpc>
                <a:spcPct val="12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1069975" algn="l"/>
              </a:tabLst>
            </a:pPr>
            <a:r>
              <a:rPr dirty="0">
                <a:solidFill>
                  <a:srgbClr val="000000"/>
                </a:solidFill>
              </a:rPr>
              <a:t>Sáng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kiến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Sức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khoẻ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học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đường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toàn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cầu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(GSHI)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(WHO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khởi </a:t>
            </a:r>
            <a:r>
              <a:rPr dirty="0">
                <a:solidFill>
                  <a:srgbClr val="000000"/>
                </a:solidFill>
              </a:rPr>
              <a:t>xướng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từ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1995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nhằm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huy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động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&amp;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tăng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cường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các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hoạt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động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GD </a:t>
            </a:r>
            <a:r>
              <a:rPr dirty="0">
                <a:solidFill>
                  <a:srgbClr val="000000"/>
                </a:solidFill>
              </a:rPr>
              <a:t>&amp;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NCSK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học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đường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ở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cấp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địa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phương,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QG,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KV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và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toàn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cầu.</a:t>
            </a:r>
          </a:p>
          <a:p>
            <a:pPr marL="1069975" marR="5080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1069975" algn="l"/>
              </a:tabLst>
            </a:pPr>
            <a:r>
              <a:rPr dirty="0">
                <a:solidFill>
                  <a:srgbClr val="000000"/>
                </a:solidFill>
              </a:rPr>
              <a:t>GSHI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nhằm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cải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thiện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SK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của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HS/SV,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NV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nhà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trường,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gia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đình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và </a:t>
            </a:r>
            <a:r>
              <a:rPr dirty="0">
                <a:solidFill>
                  <a:srgbClr val="000000"/>
                </a:solidFill>
              </a:rPr>
              <a:t>các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thành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viên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khác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của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cộng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đồng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thông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qua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trường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học.</a:t>
            </a:r>
          </a:p>
          <a:p>
            <a:pPr marL="1069975" marR="323850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1069975" algn="l"/>
              </a:tabLst>
            </a:pPr>
            <a:r>
              <a:rPr dirty="0">
                <a:solidFill>
                  <a:srgbClr val="000000"/>
                </a:solidFill>
              </a:rPr>
              <a:t>Mục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tiêu: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Tăng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số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trường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học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được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công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nhận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là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“Trường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học </a:t>
            </a:r>
            <a:r>
              <a:rPr dirty="0">
                <a:solidFill>
                  <a:srgbClr val="000000"/>
                </a:solidFill>
              </a:rPr>
              <a:t>nâng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cao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sức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khoẻ”: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Trường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học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là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môi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trường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lành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mạnh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để </a:t>
            </a:r>
            <a:r>
              <a:rPr dirty="0">
                <a:solidFill>
                  <a:srgbClr val="000000"/>
                </a:solidFill>
              </a:rPr>
              <a:t>sống,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học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tập,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và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làm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việc.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5432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85" dirty="0"/>
              <a:t>Truyền</a:t>
            </a:r>
            <a:r>
              <a:rPr sz="4800" spc="-250" dirty="0"/>
              <a:t> </a:t>
            </a:r>
            <a:r>
              <a:rPr sz="4800" spc="-25" dirty="0"/>
              <a:t>thông</a:t>
            </a:r>
            <a:r>
              <a:rPr sz="4800" spc="-265" dirty="0"/>
              <a:t> </a:t>
            </a:r>
            <a:r>
              <a:rPr sz="4800" dirty="0"/>
              <a:t>GDSK</a:t>
            </a:r>
            <a:r>
              <a:rPr sz="4800" spc="-300" dirty="0"/>
              <a:t> </a:t>
            </a:r>
            <a:r>
              <a:rPr sz="4800" dirty="0"/>
              <a:t>(TT</a:t>
            </a:r>
            <a:r>
              <a:rPr sz="4800" spc="-270" dirty="0"/>
              <a:t> </a:t>
            </a:r>
            <a:r>
              <a:rPr sz="4800" spc="-10" dirty="0"/>
              <a:t>13/2016)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8470900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Truyền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thông,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giáo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sức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khỏe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về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biện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pháp: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PC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dịch,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nhiễm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PC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ngộ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độc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thực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phẩm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PC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nạn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thương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tích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Dinh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dưỡng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hoạt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động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thể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lực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PC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tật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đường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Chăm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sóc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răng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miệng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Chăm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sóc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mắt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sinh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283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85" dirty="0"/>
              <a:t>Truyền</a:t>
            </a:r>
            <a:r>
              <a:rPr sz="4800" spc="-250" dirty="0"/>
              <a:t> </a:t>
            </a:r>
            <a:r>
              <a:rPr sz="4800" spc="-25" dirty="0"/>
              <a:t>thông</a:t>
            </a:r>
            <a:r>
              <a:rPr sz="4800" spc="-280" dirty="0"/>
              <a:t> </a:t>
            </a:r>
            <a:r>
              <a:rPr sz="4800" dirty="0"/>
              <a:t>GDSK</a:t>
            </a:r>
            <a:r>
              <a:rPr sz="4800" spc="-315" dirty="0"/>
              <a:t> </a:t>
            </a:r>
            <a:r>
              <a:rPr sz="4800" dirty="0"/>
              <a:t>(TT</a:t>
            </a:r>
            <a:r>
              <a:rPr sz="4800" spc="-275" dirty="0"/>
              <a:t> </a:t>
            </a:r>
            <a:r>
              <a:rPr sz="4800" spc="-10" dirty="0"/>
              <a:t>13/2016)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7492365" cy="361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Tổ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chức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thực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hành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hành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vi: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Vệ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nhân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Vệ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môi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trường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Dinh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dưỡng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hợp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lý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Rèn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luyện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thể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lực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Chăm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sóc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răng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miệng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Chăm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sóc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mắt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7330" y="723138"/>
            <a:ext cx="2617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Nội</a:t>
            </a:r>
            <a:r>
              <a:rPr sz="4800" spc="-235" dirty="0"/>
              <a:t> </a:t>
            </a:r>
            <a:r>
              <a:rPr sz="4800" spc="-40" dirty="0"/>
              <a:t>dung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9622155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Yếu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tố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quyết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định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sức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khoẻ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Mục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tiêu,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nội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giai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đoạn</a:t>
            </a:r>
            <a:r>
              <a:rPr sz="2800" spc="-20" dirty="0">
                <a:latin typeface="Arial"/>
                <a:cs typeface="Arial"/>
              </a:rPr>
              <a:t> 2021-2025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Chiến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lược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chống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tật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đường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Giải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pháp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chống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tật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đường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Truyền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thông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chống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tật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đường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Dự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tật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đường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Sàng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lọc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ngừa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một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tật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đường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Phòng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chống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Covid-</a:t>
            </a:r>
            <a:r>
              <a:rPr sz="2800" dirty="0">
                <a:latin typeface="Arial"/>
                <a:cs typeface="Arial"/>
              </a:rPr>
              <a:t>19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trường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học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0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Dinh</a:t>
            </a:r>
            <a:r>
              <a:rPr sz="4800" spc="-310" dirty="0"/>
              <a:t> </a:t>
            </a:r>
            <a:r>
              <a:rPr sz="4800" spc="-10" dirty="0"/>
              <a:t>dưỡng</a:t>
            </a:r>
            <a:r>
              <a:rPr sz="4800" spc="-305" dirty="0"/>
              <a:t> </a:t>
            </a:r>
            <a:r>
              <a:rPr sz="4800" dirty="0"/>
              <a:t>hợp</a:t>
            </a:r>
            <a:r>
              <a:rPr sz="4800" spc="-300" dirty="0"/>
              <a:t> </a:t>
            </a:r>
            <a:r>
              <a:rPr sz="4800" spc="-25" dirty="0"/>
              <a:t>lý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716260" cy="361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10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lời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khuyên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hợp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lý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đến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năm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2020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(Bộ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tế):</a:t>
            </a:r>
            <a:endParaRPr sz="2800" dirty="0">
              <a:latin typeface="Arial"/>
              <a:cs typeface="Arial"/>
            </a:endParaRPr>
          </a:p>
          <a:p>
            <a:pPr marL="370205" marR="57785" lvl="1" indent="217170">
              <a:lnSpc>
                <a:spcPct val="120000"/>
              </a:lnSpc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Ăn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dạng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nhiều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loại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TP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đảm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bảo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đủ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nhóm: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chất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bột,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chất </a:t>
            </a:r>
            <a:r>
              <a:rPr sz="2800" dirty="0">
                <a:latin typeface="Arial"/>
                <a:cs typeface="Arial"/>
              </a:rPr>
              <a:t>đạm,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chất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béo,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vitamin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muối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khoáng.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Phối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hợp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TA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nguồn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đạm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ĐV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TV,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nên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ăn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tôm,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cua,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đậu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đỗ.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Ăn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phối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hợp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dầu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TV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&amp;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mỡ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ĐV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hợp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lý,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nên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ăn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vừng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lạc.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Nên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sử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muối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Iốt,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không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ăn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mặn.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Cần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ăn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quả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hàng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ngày.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4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Dinh</a:t>
            </a:r>
            <a:r>
              <a:rPr sz="4800" spc="-310" dirty="0"/>
              <a:t> </a:t>
            </a:r>
            <a:r>
              <a:rPr sz="4800" spc="-10" dirty="0"/>
              <a:t>dưỡng</a:t>
            </a:r>
            <a:r>
              <a:rPr sz="4800" spc="-305" dirty="0"/>
              <a:t> </a:t>
            </a:r>
            <a:r>
              <a:rPr sz="4800" dirty="0"/>
              <a:t>hợp</a:t>
            </a:r>
            <a:r>
              <a:rPr sz="4800" spc="-300" dirty="0"/>
              <a:t> </a:t>
            </a:r>
            <a:r>
              <a:rPr sz="4800" spc="-25" dirty="0"/>
              <a:t>lý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06997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1069975" algn="l"/>
              </a:tabLst>
            </a:pPr>
            <a:r>
              <a:rPr dirty="0">
                <a:solidFill>
                  <a:srgbClr val="000000"/>
                </a:solidFill>
              </a:rPr>
              <a:t>10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lời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khuyên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dinh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dưỡng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hợp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lý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đến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năm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2020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(Bộ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tế):</a:t>
            </a:r>
          </a:p>
          <a:p>
            <a:pPr marL="138620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1386205" algn="l"/>
              </a:tabLst>
            </a:pPr>
            <a:r>
              <a:rPr sz="2800" dirty="0">
                <a:latin typeface="Arial"/>
                <a:cs typeface="Arial"/>
              </a:rPr>
              <a:t>Đảm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bảo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ATVS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lựa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chọn,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chế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biến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bảo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quản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TP.</a:t>
            </a:r>
            <a:endParaRPr sz="2800" dirty="0">
              <a:latin typeface="Arial"/>
              <a:cs typeface="Arial"/>
            </a:endParaRPr>
          </a:p>
          <a:p>
            <a:pPr marL="138620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1386205" algn="l"/>
              </a:tabLst>
            </a:pPr>
            <a:r>
              <a:rPr sz="2800" dirty="0">
                <a:latin typeface="Arial"/>
                <a:cs typeface="Arial"/>
              </a:rPr>
              <a:t>Uống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đủ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nước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sạch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hàng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ngày.</a:t>
            </a:r>
            <a:endParaRPr sz="2800" dirty="0">
              <a:latin typeface="Arial"/>
              <a:cs typeface="Arial"/>
            </a:endParaRPr>
          </a:p>
          <a:p>
            <a:pPr marL="1069975" marR="5080" lvl="1" indent="316230">
              <a:lnSpc>
                <a:spcPct val="120000"/>
              </a:lnSpc>
              <a:buChar char="-"/>
              <a:tabLst>
                <a:tab pos="1386205" algn="l"/>
              </a:tabLst>
            </a:pPr>
            <a:r>
              <a:rPr sz="2800" dirty="0">
                <a:latin typeface="Arial"/>
                <a:cs typeface="Arial"/>
              </a:rPr>
              <a:t>Cho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trẻ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bú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mẹ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ngay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bú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mẹ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HT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6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tháng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đầu, </a:t>
            </a:r>
            <a:r>
              <a:rPr sz="2800" dirty="0">
                <a:latin typeface="Arial"/>
                <a:cs typeface="Arial"/>
              </a:rPr>
              <a:t>ăn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bổ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hợp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lý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tiếp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tục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bú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mẹ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đến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24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tháng.</a:t>
            </a:r>
            <a:endParaRPr sz="2800" dirty="0">
              <a:latin typeface="Arial"/>
              <a:cs typeface="Arial"/>
            </a:endParaRPr>
          </a:p>
          <a:p>
            <a:pPr marL="1069975" marR="405765" lvl="1" indent="308610">
              <a:lnSpc>
                <a:spcPts val="4040"/>
              </a:lnSpc>
              <a:spcBef>
                <a:spcPts val="240"/>
              </a:spcBef>
              <a:buChar char="-"/>
              <a:tabLst>
                <a:tab pos="1378585" algn="l"/>
              </a:tabLst>
            </a:pPr>
            <a:r>
              <a:rPr sz="2800" dirty="0">
                <a:latin typeface="Arial"/>
                <a:cs typeface="Arial"/>
              </a:rPr>
              <a:t>Trẻ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sau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6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tháng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người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trưởng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thành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nên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sử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dụng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sữa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và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sản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phẩm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của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sữa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phù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hợp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với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từng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lứa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tuổi.</a:t>
            </a:r>
            <a:endParaRPr sz="2800" dirty="0">
              <a:latin typeface="Arial"/>
              <a:cs typeface="Arial"/>
            </a:endParaRPr>
          </a:p>
          <a:p>
            <a:pPr marL="1378585" lvl="1" indent="-209550">
              <a:lnSpc>
                <a:spcPct val="100000"/>
              </a:lnSpc>
              <a:spcBef>
                <a:spcPts val="420"/>
              </a:spcBef>
              <a:buChar char="-"/>
              <a:tabLst>
                <a:tab pos="1378585" algn="l"/>
              </a:tabLst>
            </a:pPr>
            <a:r>
              <a:rPr sz="2800" dirty="0">
                <a:latin typeface="Arial"/>
                <a:cs typeface="Arial"/>
              </a:rPr>
              <a:t>Tăng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cường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HĐTL,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trì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cân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nặng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hợp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lý,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không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hút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thuốc</a:t>
            </a:r>
            <a:endParaRPr sz="2800" dirty="0">
              <a:latin typeface="Arial"/>
              <a:cs typeface="Arial"/>
            </a:endParaRPr>
          </a:p>
          <a:p>
            <a:pPr marL="1069975">
              <a:lnSpc>
                <a:spcPct val="100000"/>
              </a:lnSpc>
              <a:spcBef>
                <a:spcPts val="675"/>
              </a:spcBef>
            </a:pPr>
            <a:r>
              <a:rPr dirty="0">
                <a:solidFill>
                  <a:srgbClr val="000000"/>
                </a:solidFill>
              </a:rPr>
              <a:t>lá,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hạn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chế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uống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rượu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bia,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nước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có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ga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và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ăn,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uống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đồ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ngọt.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Đặc</a:t>
            </a:r>
            <a:r>
              <a:rPr sz="4800" spc="-295" dirty="0"/>
              <a:t> </a:t>
            </a:r>
            <a:r>
              <a:rPr sz="4800" spc="-10" dirty="0"/>
              <a:t>trưng</a:t>
            </a:r>
            <a:r>
              <a:rPr sz="4800" spc="-295" dirty="0"/>
              <a:t> </a:t>
            </a:r>
            <a:r>
              <a:rPr sz="4800" dirty="0"/>
              <a:t>của</a:t>
            </a:r>
            <a:r>
              <a:rPr sz="4800" spc="-265" dirty="0"/>
              <a:t> </a:t>
            </a:r>
            <a:r>
              <a:rPr sz="4800" spc="-10" dirty="0"/>
              <a:t>dinh</a:t>
            </a:r>
            <a:r>
              <a:rPr sz="4800" spc="-275" dirty="0"/>
              <a:t> </a:t>
            </a:r>
            <a:r>
              <a:rPr sz="4800" spc="-20" dirty="0"/>
              <a:t>dưỡng</a:t>
            </a:r>
            <a:r>
              <a:rPr sz="4800" spc="-275" dirty="0"/>
              <a:t> </a:t>
            </a:r>
            <a:r>
              <a:rPr sz="4800" dirty="0"/>
              <a:t>hợp</a:t>
            </a:r>
            <a:r>
              <a:rPr sz="4800" spc="-280" dirty="0"/>
              <a:t> </a:t>
            </a:r>
            <a:r>
              <a:rPr sz="4800" spc="-25" dirty="0"/>
              <a:t>lý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27987"/>
            <a:ext cx="1062609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5880" indent="-358140">
              <a:lnSpc>
                <a:spcPct val="12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Nhiều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rau,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trái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cây,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hạt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ngũ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cốc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nguyên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hạt,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sản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phẩm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sữa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và </a:t>
            </a:r>
            <a:r>
              <a:rPr sz="2800" dirty="0">
                <a:latin typeface="Arial"/>
                <a:cs typeface="Arial"/>
              </a:rPr>
              <a:t>sữa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ít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béo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hoặc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không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béo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Bao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gồm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thịt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(gia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súc,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cầm)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nạc,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đậu,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trứng,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loại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hạt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Ít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muối,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thêm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vào,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béo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BH,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béo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cholesterol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Cung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cấp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vừa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đủ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cầu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năng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lượng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thêm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vào: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&lt;10%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NL,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lý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tưởng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&lt;5%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NL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Tổng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béo: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35-</a:t>
            </a:r>
            <a:r>
              <a:rPr sz="2800" dirty="0">
                <a:latin typeface="Arial"/>
                <a:cs typeface="Arial"/>
              </a:rPr>
              <a:t>40%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(1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tuổi),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30-</a:t>
            </a:r>
            <a:r>
              <a:rPr sz="2800" dirty="0">
                <a:latin typeface="Arial"/>
                <a:cs typeface="Arial"/>
              </a:rPr>
              <a:t>35%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(2-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tuổi),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25-</a:t>
            </a:r>
            <a:r>
              <a:rPr sz="2800" dirty="0">
                <a:latin typeface="Arial"/>
                <a:cs typeface="Arial"/>
              </a:rPr>
              <a:t>35%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(4-</a:t>
            </a:r>
            <a:r>
              <a:rPr sz="2800" dirty="0">
                <a:latin typeface="Arial"/>
                <a:cs typeface="Arial"/>
              </a:rPr>
              <a:t>18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tuổi)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Giảm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béo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(TF):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giới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hạn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ĐV, </a:t>
            </a:r>
            <a:r>
              <a:rPr sz="2800" dirty="0">
                <a:latin typeface="Arial"/>
                <a:cs typeface="Arial"/>
              </a:rPr>
              <a:t>loại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trừ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(&lt;1%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NL)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4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Dinh</a:t>
            </a:r>
            <a:r>
              <a:rPr sz="4800" spc="-310" dirty="0"/>
              <a:t> </a:t>
            </a:r>
            <a:r>
              <a:rPr sz="4800" spc="-10" dirty="0"/>
              <a:t>dưỡng</a:t>
            </a:r>
            <a:r>
              <a:rPr sz="4800" spc="-305" dirty="0"/>
              <a:t> </a:t>
            </a:r>
            <a:r>
              <a:rPr sz="4800" dirty="0"/>
              <a:t>hợp</a:t>
            </a:r>
            <a:r>
              <a:rPr sz="4800" spc="-300" dirty="0"/>
              <a:t> </a:t>
            </a:r>
            <a:r>
              <a:rPr sz="4800" spc="-25" dirty="0"/>
              <a:t>lý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291716" y="2675617"/>
            <a:ext cx="219583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800" dirty="0">
                <a:latin typeface="Arial"/>
                <a:cs typeface="Arial"/>
              </a:rPr>
              <a:t>microwave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602" y="1775841"/>
            <a:ext cx="98240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95"/>
              </a:spcBef>
              <a:buClr>
                <a:srgbClr val="E38312"/>
              </a:buClr>
              <a:buFont typeface="Wingdings"/>
              <a:buChar char=""/>
              <a:tabLst>
                <a:tab pos="103505" algn="l"/>
                <a:tab pos="264160" algn="l"/>
              </a:tabLst>
            </a:pPr>
            <a:r>
              <a:rPr sz="2800" dirty="0">
                <a:latin typeface="Arial"/>
                <a:cs typeface="Arial"/>
              </a:rPr>
              <a:t>	TF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công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nghiệp: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shortening,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margarine,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ghee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(bơ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lọc), </a:t>
            </a:r>
            <a:r>
              <a:rPr sz="2800" dirty="0">
                <a:latin typeface="Arial"/>
                <a:cs typeface="Arial"/>
              </a:rPr>
              <a:t>snack,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bánh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nướng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đóng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gói,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thực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phẩm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chiên,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rán,</a:t>
            </a:r>
            <a:endParaRPr sz="2800">
              <a:latin typeface="Arial"/>
              <a:cs typeface="Arial"/>
            </a:endParaRPr>
          </a:p>
          <a:p>
            <a:pPr marL="2299970">
              <a:lnSpc>
                <a:spcPct val="100000"/>
              </a:lnSpc>
            </a:pPr>
            <a:r>
              <a:rPr sz="2800" spc="-50" dirty="0"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5668" y="2675617"/>
            <a:ext cx="69342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800" spc="-20" dirty="0">
                <a:latin typeface="Arial"/>
                <a:cs typeface="Arial"/>
              </a:rPr>
              <a:t>corn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296" y="5132832"/>
            <a:ext cx="2487600" cy="11033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8840" y="4888991"/>
            <a:ext cx="1933956" cy="12877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9132" y="2967227"/>
            <a:ext cx="1834895" cy="13578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4830" y="2874054"/>
            <a:ext cx="2270760" cy="227228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727703" y="2836164"/>
            <a:ext cx="1887220" cy="3508375"/>
            <a:chOff x="3727703" y="2836164"/>
            <a:chExt cx="1887220" cy="35083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7911" y="4596384"/>
              <a:ext cx="1746504" cy="17480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7703" y="2836164"/>
              <a:ext cx="1886712" cy="2052827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37219" y="2964179"/>
            <a:ext cx="2173224" cy="326288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Giảm</a:t>
            </a:r>
            <a:r>
              <a:rPr sz="4800" spc="-325" dirty="0"/>
              <a:t> </a:t>
            </a:r>
            <a:r>
              <a:rPr sz="4800" dirty="0"/>
              <a:t>muối</a:t>
            </a:r>
            <a:r>
              <a:rPr sz="4800" spc="-310" dirty="0"/>
              <a:t> </a:t>
            </a:r>
            <a:r>
              <a:rPr sz="4000" spc="-30" dirty="0"/>
              <a:t>(WHO</a:t>
            </a:r>
            <a:r>
              <a:rPr sz="4000" spc="-250" dirty="0"/>
              <a:t> </a:t>
            </a:r>
            <a:r>
              <a:rPr sz="4000" spc="-10" dirty="0"/>
              <a:t>2012)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38654"/>
            <a:ext cx="10408285" cy="28422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434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Người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lớn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(&gt;=16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tuổi):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&lt;5g/ngày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(&lt;2g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Na)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33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2-</a:t>
            </a:r>
            <a:r>
              <a:rPr sz="2800" dirty="0">
                <a:latin typeface="Arial"/>
                <a:cs typeface="Arial"/>
              </a:rPr>
              <a:t>15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tuổi: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Giảm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lượng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tiêu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thụ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để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kiểm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soát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HA.</a:t>
            </a:r>
            <a:endParaRPr sz="2800">
              <a:latin typeface="Arial"/>
              <a:cs typeface="Arial"/>
            </a:endParaRPr>
          </a:p>
          <a:p>
            <a:pPr marL="370205" marR="5080">
              <a:lnSpc>
                <a:spcPts val="3700"/>
              </a:lnSpc>
              <a:spcBef>
                <a:spcPts val="175"/>
              </a:spcBef>
            </a:pPr>
            <a:r>
              <a:rPr sz="2800" dirty="0">
                <a:latin typeface="Arial"/>
                <a:cs typeface="Arial"/>
              </a:rPr>
              <a:t>Lượng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tối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&lt;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2g/ngày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NL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nên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được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điều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chỉnh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thấp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hơn </a:t>
            </a:r>
            <a:r>
              <a:rPr sz="2800" dirty="0">
                <a:latin typeface="Arial"/>
                <a:cs typeface="Arial"/>
              </a:rPr>
              <a:t>tùy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thuộc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yêu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cầu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năng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lượng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của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với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NL.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15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Trẻ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&lt;1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không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nên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vị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chứa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muối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thức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ăn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dặm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34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Cho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trẻ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&lt;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ăn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nhiều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muối: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5716" y="4554852"/>
            <a:ext cx="5888355" cy="9652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22250" indent="-209550">
              <a:lnSpc>
                <a:spcPct val="100000"/>
              </a:lnSpc>
              <a:spcBef>
                <a:spcPts val="440"/>
              </a:spcBef>
              <a:buChar char="-"/>
              <a:tabLst>
                <a:tab pos="222250" algn="l"/>
              </a:tabLst>
            </a:pPr>
            <a:r>
              <a:rPr sz="2800" dirty="0">
                <a:latin typeface="Arial"/>
                <a:cs typeface="Arial"/>
              </a:rPr>
              <a:t>Thận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chưa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trưởng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thành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+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quá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tải</a:t>
            </a:r>
            <a:endParaRPr sz="28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340"/>
              </a:spcBef>
              <a:buChar char="-"/>
              <a:tabLst>
                <a:tab pos="229870" algn="l"/>
              </a:tabLst>
            </a:pPr>
            <a:r>
              <a:rPr sz="2800" dirty="0">
                <a:latin typeface="Arial"/>
                <a:cs typeface="Arial"/>
              </a:rPr>
              <a:t>Hình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thành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thói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quen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ăn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nhiều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muối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1854" y="4554852"/>
            <a:ext cx="394335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101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tổn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hại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chức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năng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thận </a:t>
            </a:r>
            <a:r>
              <a:rPr sz="2800" dirty="0">
                <a:latin typeface="Arial"/>
                <a:cs typeface="Arial"/>
              </a:rPr>
              <a:t>tăng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nguy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cơ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THA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5716" y="5494768"/>
            <a:ext cx="8095615" cy="9639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dirty="0">
                <a:latin typeface="Arial"/>
                <a:cs typeface="Arial"/>
              </a:rPr>
              <a:t>và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trưởng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thành,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tim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mạch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tương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lai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Gây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tổn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thương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não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bộ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58456" y="5282184"/>
            <a:ext cx="387350" cy="100965"/>
            <a:chOff x="7458456" y="5282184"/>
            <a:chExt cx="387350" cy="100965"/>
          </a:xfrm>
        </p:grpSpPr>
        <p:sp>
          <p:nvSpPr>
            <p:cNvPr id="8" name="object 8"/>
            <p:cNvSpPr/>
            <p:nvPr/>
          </p:nvSpPr>
          <p:spPr>
            <a:xfrm>
              <a:off x="7466076" y="5289804"/>
              <a:ext cx="372110" cy="85725"/>
            </a:xfrm>
            <a:custGeom>
              <a:avLst/>
              <a:gdLst/>
              <a:ahLst/>
              <a:cxnLst/>
              <a:rect l="l" t="t" r="r" b="b"/>
              <a:pathLst>
                <a:path w="372109" h="85725">
                  <a:moveTo>
                    <a:pt x="329183" y="0"/>
                  </a:moveTo>
                  <a:lnTo>
                    <a:pt x="329183" y="21336"/>
                  </a:lnTo>
                  <a:lnTo>
                    <a:pt x="0" y="21336"/>
                  </a:lnTo>
                  <a:lnTo>
                    <a:pt x="0" y="64008"/>
                  </a:lnTo>
                  <a:lnTo>
                    <a:pt x="329183" y="64008"/>
                  </a:lnTo>
                  <a:lnTo>
                    <a:pt x="329183" y="85344"/>
                  </a:lnTo>
                  <a:lnTo>
                    <a:pt x="371855" y="42672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6076" y="5289804"/>
              <a:ext cx="372110" cy="85725"/>
            </a:xfrm>
            <a:custGeom>
              <a:avLst/>
              <a:gdLst/>
              <a:ahLst/>
              <a:cxnLst/>
              <a:rect l="l" t="t" r="r" b="b"/>
              <a:pathLst>
                <a:path w="372109" h="85725">
                  <a:moveTo>
                    <a:pt x="0" y="21336"/>
                  </a:moveTo>
                  <a:lnTo>
                    <a:pt x="329183" y="21336"/>
                  </a:lnTo>
                  <a:lnTo>
                    <a:pt x="329183" y="0"/>
                  </a:lnTo>
                  <a:lnTo>
                    <a:pt x="371855" y="42672"/>
                  </a:lnTo>
                  <a:lnTo>
                    <a:pt x="329183" y="85344"/>
                  </a:lnTo>
                  <a:lnTo>
                    <a:pt x="329183" y="64008"/>
                  </a:lnTo>
                  <a:lnTo>
                    <a:pt x="0" y="64008"/>
                  </a:lnTo>
                  <a:lnTo>
                    <a:pt x="0" y="21336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252716" y="4809744"/>
            <a:ext cx="387350" cy="111760"/>
            <a:chOff x="7252716" y="4809744"/>
            <a:chExt cx="387350" cy="111760"/>
          </a:xfrm>
        </p:grpSpPr>
        <p:sp>
          <p:nvSpPr>
            <p:cNvPr id="11" name="object 11"/>
            <p:cNvSpPr/>
            <p:nvPr/>
          </p:nvSpPr>
          <p:spPr>
            <a:xfrm>
              <a:off x="7260336" y="4817364"/>
              <a:ext cx="372110" cy="96520"/>
            </a:xfrm>
            <a:custGeom>
              <a:avLst/>
              <a:gdLst/>
              <a:ahLst/>
              <a:cxnLst/>
              <a:rect l="l" t="t" r="r" b="b"/>
              <a:pathLst>
                <a:path w="372109" h="96520">
                  <a:moveTo>
                    <a:pt x="323850" y="0"/>
                  </a:moveTo>
                  <a:lnTo>
                    <a:pt x="323850" y="24003"/>
                  </a:lnTo>
                  <a:lnTo>
                    <a:pt x="0" y="24003"/>
                  </a:lnTo>
                  <a:lnTo>
                    <a:pt x="0" y="72009"/>
                  </a:lnTo>
                  <a:lnTo>
                    <a:pt x="323850" y="72009"/>
                  </a:lnTo>
                  <a:lnTo>
                    <a:pt x="323850" y="96012"/>
                  </a:lnTo>
                  <a:lnTo>
                    <a:pt x="371856" y="48006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0336" y="4817364"/>
              <a:ext cx="372110" cy="96520"/>
            </a:xfrm>
            <a:custGeom>
              <a:avLst/>
              <a:gdLst/>
              <a:ahLst/>
              <a:cxnLst/>
              <a:rect l="l" t="t" r="r" b="b"/>
              <a:pathLst>
                <a:path w="372109" h="96520">
                  <a:moveTo>
                    <a:pt x="0" y="24003"/>
                  </a:moveTo>
                  <a:lnTo>
                    <a:pt x="323850" y="24003"/>
                  </a:lnTo>
                  <a:lnTo>
                    <a:pt x="323850" y="0"/>
                  </a:lnTo>
                  <a:lnTo>
                    <a:pt x="371856" y="48006"/>
                  </a:lnTo>
                  <a:lnTo>
                    <a:pt x="323850" y="96012"/>
                  </a:lnTo>
                  <a:lnTo>
                    <a:pt x="323850" y="72009"/>
                  </a:lnTo>
                  <a:lnTo>
                    <a:pt x="0" y="72009"/>
                  </a:lnTo>
                  <a:lnTo>
                    <a:pt x="0" y="24003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93546" y="1108075"/>
          <a:ext cx="9987912" cy="5180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9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9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 rowSpan="2">
                  <a:txBody>
                    <a:bodyPr/>
                    <a:lstStyle/>
                    <a:p>
                      <a:pPr marL="7854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Nhóm</a:t>
                      </a:r>
                      <a:r>
                        <a:rPr sz="2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tuổi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Mục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tiêu</a:t>
                      </a:r>
                      <a:r>
                        <a:rPr sz="2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chế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độ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ăn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(mg/ngày)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Muối</a:t>
                      </a:r>
                      <a:r>
                        <a:rPr sz="2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(g/ngày)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tháng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5" dirty="0">
                          <a:latin typeface="Arial"/>
                          <a:cs typeface="Arial"/>
                        </a:rPr>
                        <a:t>100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5" dirty="0">
                          <a:latin typeface="Arial"/>
                          <a:cs typeface="Arial"/>
                        </a:rPr>
                        <a:t>0,3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2800" spc="-4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tháng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5" dirty="0">
                          <a:latin typeface="Arial"/>
                          <a:cs typeface="Arial"/>
                        </a:rPr>
                        <a:t>600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25" dirty="0">
                          <a:latin typeface="Arial"/>
                          <a:cs typeface="Arial"/>
                        </a:rPr>
                        <a:t>1,5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tuổi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 900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 2,3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tuổi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1.100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 2,8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2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7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tuổi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1.300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3,3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8-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tuổi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1.600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4,0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20" dirty="0">
                          <a:latin typeface="Arial"/>
                          <a:cs typeface="Arial"/>
                        </a:rPr>
                        <a:t>10-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tuổi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1.900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 4,8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20" dirty="0">
                          <a:latin typeface="Arial"/>
                          <a:cs typeface="Arial"/>
                        </a:rPr>
                        <a:t>12-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19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tuổi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2.000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 5,0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6396" y="357886"/>
            <a:ext cx="93021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/>
              <a:t>Giảm</a:t>
            </a:r>
            <a:r>
              <a:rPr sz="4300" spc="-290" dirty="0"/>
              <a:t> </a:t>
            </a:r>
            <a:r>
              <a:rPr sz="4300" spc="-20" dirty="0"/>
              <a:t>muối</a:t>
            </a:r>
            <a:r>
              <a:rPr sz="4300" spc="-250" dirty="0"/>
              <a:t> </a:t>
            </a:r>
            <a:r>
              <a:rPr sz="3600" spc="-45" dirty="0"/>
              <a:t>(Viện</a:t>
            </a:r>
            <a:r>
              <a:rPr sz="3600" spc="-204" dirty="0"/>
              <a:t> </a:t>
            </a:r>
            <a:r>
              <a:rPr sz="3600" spc="-20" dirty="0"/>
              <a:t>Dinh</a:t>
            </a:r>
            <a:r>
              <a:rPr sz="3600" spc="-210" dirty="0"/>
              <a:t> </a:t>
            </a:r>
            <a:r>
              <a:rPr sz="3600" spc="-45" dirty="0"/>
              <a:t>dưỡng,</a:t>
            </a:r>
            <a:r>
              <a:rPr sz="3600" spc="-195" dirty="0"/>
              <a:t> </a:t>
            </a:r>
            <a:r>
              <a:rPr sz="3600" spc="-145" dirty="0"/>
              <a:t>BYT,</a:t>
            </a:r>
            <a:r>
              <a:rPr sz="3600" spc="-120" dirty="0"/>
              <a:t> </a:t>
            </a:r>
            <a:r>
              <a:rPr sz="3600" spc="-10" dirty="0"/>
              <a:t>2016</a:t>
            </a:r>
            <a:r>
              <a:rPr sz="3600" spc="-225" dirty="0"/>
              <a:t> </a:t>
            </a:r>
            <a:r>
              <a:rPr sz="3600" spc="-50" dirty="0"/>
              <a:t>)</a:t>
            </a:r>
            <a:endParaRPr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171653"/>
            <a:ext cx="79082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" dirty="0"/>
              <a:t>Khuyến</a:t>
            </a:r>
            <a:r>
              <a:rPr sz="4300" spc="-235" dirty="0"/>
              <a:t> </a:t>
            </a:r>
            <a:r>
              <a:rPr sz="4300" dirty="0"/>
              <a:t>cáo</a:t>
            </a:r>
            <a:r>
              <a:rPr sz="4300" spc="-215" dirty="0"/>
              <a:t> </a:t>
            </a:r>
            <a:r>
              <a:rPr sz="4300" dirty="0"/>
              <a:t>của</a:t>
            </a:r>
            <a:r>
              <a:rPr sz="4300" spc="-220" dirty="0"/>
              <a:t> </a:t>
            </a:r>
            <a:r>
              <a:rPr sz="4300" dirty="0"/>
              <a:t>WHO</a:t>
            </a:r>
            <a:r>
              <a:rPr sz="4300" spc="-200" dirty="0"/>
              <a:t> </a:t>
            </a:r>
            <a:r>
              <a:rPr sz="4300" dirty="0"/>
              <a:t>về</a:t>
            </a:r>
            <a:r>
              <a:rPr sz="4300" spc="-215" dirty="0"/>
              <a:t> </a:t>
            </a:r>
            <a:r>
              <a:rPr sz="4300" spc="-20" dirty="0"/>
              <a:t>HĐTL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084199" y="1159127"/>
            <a:ext cx="10354310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Áp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mọi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đối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tượng: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người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khỏe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mạnh,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lý,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tàn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tật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lứa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khác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nhau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Không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phân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biệt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giới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tính,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chủng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tộc,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dân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tộc,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tình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trạng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kinh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tế.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920" y="2721862"/>
            <a:ext cx="2903220" cy="41056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6696" y="2721862"/>
            <a:ext cx="2909316" cy="41056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9664" y="2721862"/>
            <a:ext cx="2909316" cy="410565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" dirty="0"/>
              <a:t>Khuyến</a:t>
            </a:r>
            <a:r>
              <a:rPr sz="4800" spc="-200" dirty="0"/>
              <a:t> </a:t>
            </a:r>
            <a:r>
              <a:rPr sz="4800" dirty="0"/>
              <a:t>cáo:</a:t>
            </a:r>
            <a:r>
              <a:rPr sz="4800" spc="-170" dirty="0"/>
              <a:t> </a:t>
            </a:r>
            <a:r>
              <a:rPr sz="4800" dirty="0"/>
              <a:t>TE</a:t>
            </a:r>
            <a:r>
              <a:rPr sz="4800" spc="-215" dirty="0"/>
              <a:t> </a:t>
            </a:r>
            <a:r>
              <a:rPr sz="4800" dirty="0"/>
              <a:t>&amp;</a:t>
            </a:r>
            <a:r>
              <a:rPr sz="4800" spc="-215" dirty="0"/>
              <a:t> </a:t>
            </a:r>
            <a:r>
              <a:rPr sz="4800" dirty="0"/>
              <a:t>VTN</a:t>
            </a:r>
            <a:r>
              <a:rPr sz="4800" spc="-220" dirty="0"/>
              <a:t> </a:t>
            </a:r>
            <a:r>
              <a:rPr sz="4800" dirty="0"/>
              <a:t>(5</a:t>
            </a:r>
            <a:r>
              <a:rPr sz="4800" spc="-200" dirty="0"/>
              <a:t> </a:t>
            </a:r>
            <a:r>
              <a:rPr sz="4800" dirty="0"/>
              <a:t>-</a:t>
            </a:r>
            <a:r>
              <a:rPr sz="4800" spc="-215" dirty="0"/>
              <a:t> </a:t>
            </a:r>
            <a:r>
              <a:rPr sz="4800" dirty="0"/>
              <a:t>17</a:t>
            </a:r>
            <a:r>
              <a:rPr sz="4800" spc="-200" dirty="0"/>
              <a:t> </a:t>
            </a:r>
            <a:r>
              <a:rPr sz="4800" spc="-10" dirty="0"/>
              <a:t>tuổi)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30325" y="1726463"/>
            <a:ext cx="1052322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1090930" indent="-358775">
              <a:lnSpc>
                <a:spcPct val="12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370840" algn="l"/>
              </a:tabLst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Lợi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ích: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Cải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thiện</a:t>
            </a:r>
            <a:r>
              <a:rPr sz="2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SK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thể</a:t>
            </a:r>
            <a:r>
              <a:rPr sz="2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chất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(tim,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phổi,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cơ),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chuyển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hoá,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xương,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nhận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thức,</a:t>
            </a:r>
            <a:r>
              <a:rPr sz="2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tâm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thần,</a:t>
            </a:r>
            <a:r>
              <a:rPr sz="2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giảm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béo.</a:t>
            </a:r>
            <a:endParaRPr sz="2800">
              <a:latin typeface="Arial"/>
              <a:cs typeface="Arial"/>
            </a:endParaRPr>
          </a:p>
          <a:p>
            <a:pPr marL="370840" indent="-358140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840" algn="l"/>
              </a:tabLst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&gt;=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60</a:t>
            </a:r>
            <a:r>
              <a:rPr sz="2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phút/ngày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Arial"/>
                <a:cs typeface="Arial"/>
              </a:rPr>
              <a:t>HĐTL</a:t>
            </a:r>
            <a:r>
              <a:rPr sz="2800" spc="-1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TB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mạnh,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chủ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yếu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hiếu</a:t>
            </a:r>
            <a:r>
              <a:rPr sz="28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khí,</a:t>
            </a:r>
            <a:r>
              <a:rPr sz="2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suốt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tuần</a:t>
            </a:r>
            <a:endParaRPr sz="2800">
              <a:latin typeface="Arial"/>
              <a:cs typeface="Arial"/>
            </a:endParaRPr>
          </a:p>
          <a:p>
            <a:pPr marL="370840" indent="-358140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840" algn="l"/>
              </a:tabLst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&gt;=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ngày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phối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hợp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HĐTL</a:t>
            </a:r>
            <a:r>
              <a:rPr sz="28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mạnh</a:t>
            </a:r>
            <a:r>
              <a:rPr sz="2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HĐ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tăng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sức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mạnh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cơ</a:t>
            </a:r>
            <a:r>
              <a:rPr sz="2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Arial"/>
                <a:cs typeface="Arial"/>
              </a:rPr>
              <a:t>xương</a:t>
            </a:r>
            <a:endParaRPr sz="2800">
              <a:latin typeface="Arial"/>
              <a:cs typeface="Arial"/>
            </a:endParaRPr>
          </a:p>
          <a:p>
            <a:pPr marL="370840" indent="-358140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840" algn="l"/>
              </a:tabLst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Hạn</a:t>
            </a:r>
            <a:r>
              <a:rPr sz="2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chế</a:t>
            </a:r>
            <a:r>
              <a:rPr sz="28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thời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gian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tĩnh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tại,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đb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thời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gian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trước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màn</a:t>
            </a:r>
            <a:r>
              <a:rPr sz="2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hình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4389118"/>
            <a:ext cx="2987040" cy="23789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2944" y="4421122"/>
            <a:ext cx="2827020" cy="2346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6643" y="4389120"/>
            <a:ext cx="4238244" cy="23164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396" y="777366"/>
            <a:ext cx="4512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Đái</a:t>
            </a:r>
            <a:r>
              <a:rPr sz="4800" spc="-275" dirty="0"/>
              <a:t> </a:t>
            </a:r>
            <a:r>
              <a:rPr sz="4800" spc="-10" dirty="0"/>
              <a:t>tháo</a:t>
            </a:r>
            <a:r>
              <a:rPr sz="4800" spc="-260" dirty="0"/>
              <a:t> </a:t>
            </a:r>
            <a:r>
              <a:rPr sz="4800" spc="-10" dirty="0"/>
              <a:t>đường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8143240" cy="2073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ĐTĐ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trẻ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ngày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càng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tăng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ĐTĐ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chủ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yếu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1.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ĐTĐ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ngày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càng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gặp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VTN.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Tiền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ĐTĐ: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4776" y="3876802"/>
            <a:ext cx="89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Arial"/>
                <a:cs typeface="Arial"/>
              </a:rPr>
              <a:t>Gồm: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6757" y="3790848"/>
            <a:ext cx="4958080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Arial"/>
                <a:cs typeface="Arial"/>
              </a:rPr>
              <a:t>RL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glucose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máu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lúc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đói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4040"/>
              </a:lnSpc>
              <a:spcBef>
                <a:spcPts val="85"/>
              </a:spcBef>
            </a:pPr>
            <a:r>
              <a:rPr sz="2800" dirty="0">
                <a:latin typeface="Arial"/>
                <a:cs typeface="Arial"/>
              </a:rPr>
              <a:t>RL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nạp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glucose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(RLDNG) </a:t>
            </a:r>
            <a:r>
              <a:rPr sz="2800" dirty="0">
                <a:latin typeface="Arial"/>
                <a:cs typeface="Arial"/>
              </a:rPr>
              <a:t>Tăng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HbA1c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4776" y="5327396"/>
            <a:ext cx="7226934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29870" indent="-217170">
              <a:lnSpc>
                <a:spcPct val="100000"/>
              </a:lnSpc>
              <a:spcBef>
                <a:spcPts val="770"/>
              </a:spcBef>
              <a:buChar char="-"/>
              <a:tabLst>
                <a:tab pos="229870" algn="l"/>
              </a:tabLst>
            </a:pPr>
            <a:r>
              <a:rPr sz="2800" dirty="0">
                <a:latin typeface="Arial"/>
                <a:cs typeface="Arial"/>
              </a:rPr>
              <a:t>Khoảng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5-</a:t>
            </a:r>
            <a:r>
              <a:rPr sz="2800" dirty="0">
                <a:latin typeface="Arial"/>
                <a:cs typeface="Arial"/>
              </a:rPr>
              <a:t>10%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sẽ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trở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thành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ĐTĐ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hàng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năm.</a:t>
            </a:r>
            <a:endParaRPr sz="28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229870" algn="l"/>
              </a:tabLst>
            </a:pPr>
            <a:r>
              <a:rPr sz="2800" dirty="0">
                <a:latin typeface="Arial"/>
                <a:cs typeface="Arial"/>
              </a:rPr>
              <a:t>Khoảng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70%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sẽ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thành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ĐTĐ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thực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sự.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4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Đái</a:t>
            </a:r>
            <a:r>
              <a:rPr sz="4800" spc="-295" dirty="0"/>
              <a:t> </a:t>
            </a:r>
            <a:r>
              <a:rPr sz="4800" spc="-10" dirty="0"/>
              <a:t>tháo</a:t>
            </a:r>
            <a:r>
              <a:rPr sz="4800" spc="-285" dirty="0"/>
              <a:t> </a:t>
            </a:r>
            <a:r>
              <a:rPr sz="4800" spc="-10" dirty="0"/>
              <a:t>đường</a:t>
            </a:r>
            <a:r>
              <a:rPr sz="4800" spc="-275" dirty="0"/>
              <a:t> </a:t>
            </a:r>
            <a:r>
              <a:rPr sz="4800" spc="-25" dirty="0"/>
              <a:t>(2)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349865" cy="2073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Tỉ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lệ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tiền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ĐTĐ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(IDF,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2019):</a:t>
            </a:r>
            <a:endParaRPr sz="2800" dirty="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579755" algn="l"/>
              </a:tabLst>
            </a:pPr>
            <a:r>
              <a:rPr sz="2800" dirty="0">
                <a:latin typeface="Arial"/>
                <a:cs typeface="Arial"/>
              </a:rPr>
              <a:t>TG: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373,9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triệu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người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20-</a:t>
            </a:r>
            <a:r>
              <a:rPr sz="2800" dirty="0">
                <a:latin typeface="Arial"/>
                <a:cs typeface="Arial"/>
              </a:rPr>
              <a:t>79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RLDNG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(7,5%).</a:t>
            </a:r>
            <a:endParaRPr sz="2800" dirty="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Dự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báo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2045: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548,4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triệu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(8,6%),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đó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48,1%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&lt;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50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tuổi.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VN: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5,3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triệu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người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bị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RLDNG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(8,6%),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gấp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1,4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lần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ĐTĐ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6FC0"/>
                </a:solidFill>
              </a:rPr>
              <a:t>Yếu</a:t>
            </a:r>
            <a:r>
              <a:rPr sz="4800" spc="-270" dirty="0">
                <a:solidFill>
                  <a:srgbClr val="006FC0"/>
                </a:solidFill>
              </a:rPr>
              <a:t> </a:t>
            </a:r>
            <a:r>
              <a:rPr sz="4800" dirty="0">
                <a:solidFill>
                  <a:srgbClr val="006FC0"/>
                </a:solidFill>
              </a:rPr>
              <a:t>tố</a:t>
            </a:r>
            <a:r>
              <a:rPr sz="4800" spc="-265" dirty="0">
                <a:solidFill>
                  <a:srgbClr val="006FC0"/>
                </a:solidFill>
              </a:rPr>
              <a:t> </a:t>
            </a:r>
            <a:r>
              <a:rPr sz="4800" spc="-25" dirty="0"/>
              <a:t>quyết</a:t>
            </a:r>
            <a:r>
              <a:rPr sz="4800" spc="-245" dirty="0"/>
              <a:t> </a:t>
            </a:r>
            <a:r>
              <a:rPr sz="4800" dirty="0"/>
              <a:t>định</a:t>
            </a:r>
            <a:r>
              <a:rPr sz="4800" spc="-250" dirty="0"/>
              <a:t> </a:t>
            </a:r>
            <a:r>
              <a:rPr sz="4800" dirty="0"/>
              <a:t>sức</a:t>
            </a:r>
            <a:r>
              <a:rPr sz="4800" spc="-265" dirty="0"/>
              <a:t> </a:t>
            </a:r>
            <a:r>
              <a:rPr sz="4800" spc="-20" dirty="0"/>
              <a:t>khoẻ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7015480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CDC: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nhóm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yếu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tố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quyết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định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sức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khoẻ: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Sinh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truyền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Hành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nhân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Môi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trường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xã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hội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Môi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trường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vật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lý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Hệ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thống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tế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602" y="4815382"/>
            <a:ext cx="787590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Nhóm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nào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quyết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định?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nhân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xã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hội?</a:t>
            </a:r>
            <a:endParaRPr sz="280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YTXH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gần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như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bị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lãng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quên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0664" y="2566416"/>
            <a:ext cx="2851785" cy="774700"/>
          </a:xfrm>
          <a:custGeom>
            <a:avLst/>
            <a:gdLst/>
            <a:ahLst/>
            <a:cxnLst/>
            <a:rect l="l" t="t" r="r" b="b"/>
            <a:pathLst>
              <a:path w="2851784" h="774700">
                <a:moveTo>
                  <a:pt x="0" y="774191"/>
                </a:moveTo>
                <a:lnTo>
                  <a:pt x="2851404" y="774191"/>
                </a:lnTo>
                <a:lnTo>
                  <a:pt x="2851404" y="0"/>
                </a:lnTo>
                <a:lnTo>
                  <a:pt x="0" y="0"/>
                </a:lnTo>
                <a:lnTo>
                  <a:pt x="0" y="774191"/>
                </a:lnTo>
                <a:close/>
              </a:path>
            </a:pathLst>
          </a:custGeom>
          <a:ln w="15240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60664" y="2566416"/>
            <a:ext cx="2851785" cy="7747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44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295"/>
              </a:spcBef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25%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60664" y="3368040"/>
            <a:ext cx="2851785" cy="1515110"/>
          </a:xfrm>
          <a:custGeom>
            <a:avLst/>
            <a:gdLst/>
            <a:ahLst/>
            <a:cxnLst/>
            <a:rect l="l" t="t" r="r" b="b"/>
            <a:pathLst>
              <a:path w="2851784" h="1515110">
                <a:moveTo>
                  <a:pt x="0" y="1514856"/>
                </a:moveTo>
                <a:lnTo>
                  <a:pt x="2851404" y="1514856"/>
                </a:lnTo>
                <a:lnTo>
                  <a:pt x="2851404" y="0"/>
                </a:lnTo>
                <a:lnTo>
                  <a:pt x="0" y="0"/>
                </a:lnTo>
                <a:lnTo>
                  <a:pt x="0" y="1514856"/>
                </a:lnTo>
                <a:close/>
              </a:path>
            </a:pathLst>
          </a:custGeom>
          <a:ln w="15240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68283" y="3361944"/>
            <a:ext cx="2836545" cy="151384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32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5"/>
              </a:spcBef>
            </a:pPr>
            <a:endParaRPr sz="28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75%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1734311"/>
          <a:ext cx="12191365" cy="462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Tiêu</a:t>
                      </a:r>
                      <a:r>
                        <a:rPr sz="2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" dirty="0">
                          <a:latin typeface="Arial"/>
                          <a:cs typeface="Arial"/>
                        </a:rPr>
                        <a:t>chí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11671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Tiền</a:t>
                      </a:r>
                      <a:r>
                        <a:rPr sz="2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" dirty="0">
                          <a:latin typeface="Arial"/>
                          <a:cs typeface="Arial"/>
                        </a:rPr>
                        <a:t>ĐTĐ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291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Glucose</a:t>
                      </a:r>
                      <a:r>
                        <a:rPr sz="2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huyết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tương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khi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đói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0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5,6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6,9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mmol/L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(100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125</a:t>
                      </a:r>
                      <a:r>
                        <a:rPr sz="2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mg/dL)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4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0" marR="936625">
                        <a:lnSpc>
                          <a:spcPct val="120000"/>
                        </a:lnSpc>
                        <a:spcBef>
                          <a:spcPts val="229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Glucose</a:t>
                      </a:r>
                      <a:r>
                        <a:rPr sz="2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huyết</a:t>
                      </a:r>
                      <a:r>
                        <a:rPr sz="2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tương</a:t>
                      </a:r>
                      <a:r>
                        <a:rPr sz="2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sau</a:t>
                      </a:r>
                      <a:r>
                        <a:rPr sz="2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giờ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làm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NPDNG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75g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7,8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11,0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mmol/L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(140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199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mg/dL)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2440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HbA1c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(định</a:t>
                      </a:r>
                      <a:r>
                        <a:rPr sz="2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lượng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theo</a:t>
                      </a:r>
                      <a:r>
                        <a:rPr sz="2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chuẩn)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09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5,7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6,4%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5D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8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Đái</a:t>
            </a:r>
            <a:r>
              <a:rPr sz="4800" spc="-295" dirty="0"/>
              <a:t> </a:t>
            </a:r>
            <a:r>
              <a:rPr sz="4800" spc="-10" dirty="0"/>
              <a:t>tháo</a:t>
            </a:r>
            <a:r>
              <a:rPr sz="4800" spc="-285" dirty="0"/>
              <a:t> </a:t>
            </a:r>
            <a:r>
              <a:rPr sz="4800" spc="-10" dirty="0"/>
              <a:t>đường</a:t>
            </a:r>
            <a:r>
              <a:rPr sz="4800" spc="-275" dirty="0"/>
              <a:t> </a:t>
            </a:r>
            <a:r>
              <a:rPr sz="4800" spc="-25" dirty="0"/>
              <a:t>(3)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1193800" y="6357937"/>
            <a:ext cx="9999980" cy="0"/>
          </a:xfrm>
          <a:custGeom>
            <a:avLst/>
            <a:gdLst/>
            <a:ahLst/>
            <a:cxnLst/>
            <a:rect l="l" t="t" r="r" b="b"/>
            <a:pathLst>
              <a:path w="9999980">
                <a:moveTo>
                  <a:pt x="0" y="0"/>
                </a:moveTo>
                <a:lnTo>
                  <a:pt x="99997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0656" y="6493560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888888"/>
                </a:solidFill>
                <a:latin typeface="Arial"/>
                <a:cs typeface="Arial"/>
              </a:rPr>
              <a:t>35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2590800"/>
            <a:ext cx="75704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Bạn</a:t>
            </a:r>
            <a:r>
              <a:rPr spc="-204" dirty="0"/>
              <a:t> </a:t>
            </a:r>
            <a:r>
              <a:rPr dirty="0">
                <a:solidFill>
                  <a:srgbClr val="404040"/>
                </a:solidFill>
              </a:rPr>
              <a:t>có</a:t>
            </a:r>
            <a:r>
              <a:rPr spc="-190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nguy</a:t>
            </a:r>
            <a:r>
              <a:rPr spc="-204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cơ</a:t>
            </a:r>
            <a:r>
              <a:rPr spc="-200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ĐTĐ</a:t>
            </a:r>
            <a:r>
              <a:rPr spc="-195" dirty="0">
                <a:solidFill>
                  <a:srgbClr val="404040"/>
                </a:solidFill>
              </a:rPr>
              <a:t> </a:t>
            </a:r>
            <a:r>
              <a:rPr spc="-30" dirty="0">
                <a:solidFill>
                  <a:srgbClr val="404040"/>
                </a:solidFill>
              </a:rPr>
              <a:t>không?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49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sz="4300" dirty="0"/>
              <a:t>Sàng</a:t>
            </a:r>
            <a:r>
              <a:rPr sz="4300" spc="-215" dirty="0"/>
              <a:t> </a:t>
            </a:r>
            <a:r>
              <a:rPr sz="4300" dirty="0"/>
              <a:t>lọc</a:t>
            </a:r>
            <a:r>
              <a:rPr sz="4300" spc="-200" dirty="0"/>
              <a:t> </a:t>
            </a:r>
            <a:r>
              <a:rPr sz="4300" dirty="0"/>
              <a:t>tiền</a:t>
            </a:r>
            <a:r>
              <a:rPr sz="4300" spc="-175" dirty="0"/>
              <a:t> </a:t>
            </a:r>
            <a:r>
              <a:rPr sz="4300" dirty="0"/>
              <a:t>ĐTĐ</a:t>
            </a:r>
            <a:r>
              <a:rPr sz="4300" spc="-210" dirty="0"/>
              <a:t> </a:t>
            </a:r>
            <a:r>
              <a:rPr sz="4300" dirty="0"/>
              <a:t>và</a:t>
            </a:r>
            <a:r>
              <a:rPr sz="4300" spc="-210" dirty="0"/>
              <a:t> </a:t>
            </a:r>
            <a:r>
              <a:rPr sz="4300" dirty="0"/>
              <a:t>ĐTĐ</a:t>
            </a:r>
            <a:r>
              <a:rPr sz="4300" spc="-215" dirty="0"/>
              <a:t> </a:t>
            </a:r>
            <a:r>
              <a:rPr sz="4300" dirty="0"/>
              <a:t>type</a:t>
            </a:r>
            <a:r>
              <a:rPr sz="4300" spc="-210" dirty="0"/>
              <a:t> </a:t>
            </a:r>
            <a:r>
              <a:rPr sz="4300" dirty="0"/>
              <a:t>2</a:t>
            </a:r>
            <a:r>
              <a:rPr sz="4300" spc="-200" dirty="0"/>
              <a:t> </a:t>
            </a:r>
            <a:r>
              <a:rPr sz="4300" dirty="0"/>
              <a:t>ở</a:t>
            </a:r>
            <a:r>
              <a:rPr sz="4300" spc="-190" dirty="0"/>
              <a:t> </a:t>
            </a:r>
            <a:r>
              <a:rPr sz="4300" spc="-25" dirty="0"/>
              <a:t>TE</a:t>
            </a:r>
            <a:endParaRPr sz="4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9663430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Arial"/>
                <a:cs typeface="Arial"/>
              </a:rPr>
              <a:t>Hội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Nội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tiết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Đái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tháo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Việt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khuyến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cáo:</a:t>
            </a:r>
            <a:endParaRPr sz="2800" dirty="0">
              <a:latin typeface="Arial"/>
              <a:cs typeface="Arial"/>
            </a:endParaRPr>
          </a:p>
          <a:p>
            <a:pPr marL="370205" marR="5080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không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triệu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chứng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&gt;=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hoặc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sớm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hơn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nếu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đã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có </a:t>
            </a:r>
            <a:r>
              <a:rPr sz="2800" dirty="0">
                <a:latin typeface="Arial"/>
                <a:cs typeface="Arial"/>
              </a:rPr>
              <a:t>dấu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hiệu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dậy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thì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Mỗi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năm/lần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Thừa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cân: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BMI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giới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&gt;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bách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phân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vị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thứ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85,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lr>
                <a:srgbClr val="404040"/>
              </a:buClr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Cân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nặng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trên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chiều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&gt;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bách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phân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vị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thứ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85,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hoặc</a:t>
            </a:r>
            <a:endParaRPr sz="2800" dirty="0">
              <a:latin typeface="Arial"/>
              <a:cs typeface="Arial"/>
            </a:endParaRPr>
          </a:p>
          <a:p>
            <a:pPr marL="370205" marR="714375" lvl="1" indent="217170">
              <a:lnSpc>
                <a:spcPct val="120000"/>
              </a:lnSpc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Cân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nặng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&gt;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120%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của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lý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tưởng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đối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với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chiều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cao </a:t>
            </a:r>
            <a:r>
              <a:rPr sz="2800" dirty="0">
                <a:latin typeface="Arial"/>
                <a:cs typeface="Arial"/>
              </a:rPr>
              <a:t>(CN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lý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tưởng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cho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2-</a:t>
            </a:r>
            <a:r>
              <a:rPr sz="2800" dirty="0">
                <a:latin typeface="Arial"/>
                <a:cs typeface="Arial"/>
              </a:rPr>
              <a:t>12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8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+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n*2)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126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sz="4300" spc="-10" dirty="0"/>
              <a:t>Sàng</a:t>
            </a:r>
            <a:r>
              <a:rPr sz="4300" spc="-229" dirty="0"/>
              <a:t> </a:t>
            </a:r>
            <a:r>
              <a:rPr sz="4300" dirty="0"/>
              <a:t>lọc</a:t>
            </a:r>
            <a:r>
              <a:rPr sz="4300" spc="-210" dirty="0"/>
              <a:t> </a:t>
            </a:r>
            <a:r>
              <a:rPr sz="4300" dirty="0"/>
              <a:t>tiền</a:t>
            </a:r>
            <a:r>
              <a:rPr sz="4300" spc="-190" dirty="0"/>
              <a:t> </a:t>
            </a:r>
            <a:r>
              <a:rPr sz="4300" dirty="0"/>
              <a:t>ĐTĐ</a:t>
            </a:r>
            <a:r>
              <a:rPr sz="4300" spc="-229" dirty="0"/>
              <a:t> </a:t>
            </a:r>
            <a:r>
              <a:rPr sz="4300" dirty="0"/>
              <a:t>và</a:t>
            </a:r>
            <a:r>
              <a:rPr sz="4300" spc="-215" dirty="0"/>
              <a:t> </a:t>
            </a:r>
            <a:r>
              <a:rPr sz="4300" spc="-20" dirty="0"/>
              <a:t>ĐTĐT2</a:t>
            </a:r>
            <a:r>
              <a:rPr sz="4300" spc="-245" dirty="0"/>
              <a:t> </a:t>
            </a:r>
            <a:r>
              <a:rPr sz="4300" dirty="0"/>
              <a:t>ở</a:t>
            </a:r>
            <a:r>
              <a:rPr sz="4300" spc="-204" dirty="0"/>
              <a:t> </a:t>
            </a:r>
            <a:r>
              <a:rPr sz="4300" dirty="0"/>
              <a:t>TE</a:t>
            </a:r>
            <a:r>
              <a:rPr sz="4300" spc="-215" dirty="0"/>
              <a:t> </a:t>
            </a:r>
            <a:r>
              <a:rPr sz="4300" spc="-25" dirty="0"/>
              <a:t>(2)</a:t>
            </a:r>
            <a:endParaRPr sz="4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217785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Cộng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với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nguy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cơ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sau:</a:t>
            </a:r>
            <a:endParaRPr sz="280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579755" algn="l"/>
              </a:tabLst>
            </a:pPr>
            <a:r>
              <a:rPr sz="2800" dirty="0">
                <a:latin typeface="Arial"/>
                <a:cs typeface="Arial"/>
              </a:rPr>
              <a:t>Tiền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sử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đình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về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ĐTĐ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thế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hệ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thứ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hoặc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thứ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  <a:p>
            <a:pPr marL="370205" marR="5080" lvl="1" indent="217170">
              <a:lnSpc>
                <a:spcPts val="4029"/>
              </a:lnSpc>
              <a:spcBef>
                <a:spcPts val="24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Nòi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giống,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chủng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tộc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(thổ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dân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Mỹ,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người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Mỹ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gốc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Phi/Châu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Á/ </a:t>
            </a:r>
            <a:r>
              <a:rPr sz="2800" dirty="0">
                <a:latin typeface="Arial"/>
                <a:cs typeface="Arial"/>
              </a:rPr>
              <a:t>Latin,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dân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đảo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trên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Thái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Bình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Dương).</a:t>
            </a:r>
            <a:endParaRPr sz="2800">
              <a:latin typeface="Arial"/>
              <a:cs typeface="Arial"/>
            </a:endParaRPr>
          </a:p>
          <a:p>
            <a:pPr marL="370205" marR="200660" lvl="1" indent="217170">
              <a:lnSpc>
                <a:spcPts val="4029"/>
              </a:lnSpc>
              <a:spcBef>
                <a:spcPts val="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Các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dấu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kháng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insulin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hoặc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những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tình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trạng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liên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quan </a:t>
            </a:r>
            <a:r>
              <a:rPr sz="2800" dirty="0">
                <a:latin typeface="Arial"/>
                <a:cs typeface="Arial"/>
              </a:rPr>
              <a:t>với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kháng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insulin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(dấu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gai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đen,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rối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loạn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lipid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máu,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hội</a:t>
            </a:r>
            <a:endParaRPr sz="2800">
              <a:latin typeface="Arial"/>
              <a:cs typeface="Arial"/>
            </a:endParaRPr>
          </a:p>
          <a:p>
            <a:pPr marL="370205" marR="69215">
              <a:lnSpc>
                <a:spcPts val="4029"/>
              </a:lnSpc>
              <a:spcBef>
                <a:spcPts val="10"/>
              </a:spcBef>
            </a:pPr>
            <a:r>
              <a:rPr sz="2800" dirty="0">
                <a:latin typeface="Arial"/>
                <a:cs typeface="Arial"/>
              </a:rPr>
              <a:t>chứng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buồng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trứng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nang,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cân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nặng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trẻ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sơ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nhỏ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hơn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so </a:t>
            </a:r>
            <a:r>
              <a:rPr sz="2800" dirty="0">
                <a:latin typeface="Arial"/>
                <a:cs typeface="Arial"/>
              </a:rPr>
              <a:t>với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tuổi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thai).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42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Mẹ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bị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ĐTĐ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hoặc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bị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ĐTĐ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kỳ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1837943"/>
            <a:ext cx="5117591" cy="34198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9591" y="2223516"/>
            <a:ext cx="4677156" cy="30342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58029" y="5621832"/>
            <a:ext cx="1947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Dấu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gai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đen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1929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sz="4300" dirty="0"/>
              <a:t>Dự</a:t>
            </a:r>
            <a:r>
              <a:rPr sz="4300" spc="-240" dirty="0"/>
              <a:t> </a:t>
            </a:r>
            <a:r>
              <a:rPr sz="4300" spc="-10" dirty="0"/>
              <a:t>phòng</a:t>
            </a:r>
            <a:r>
              <a:rPr sz="4300" spc="-240" dirty="0"/>
              <a:t> </a:t>
            </a:r>
            <a:r>
              <a:rPr sz="4300" dirty="0"/>
              <a:t>và</a:t>
            </a:r>
            <a:r>
              <a:rPr sz="4300" spc="-240" dirty="0"/>
              <a:t> </a:t>
            </a:r>
            <a:r>
              <a:rPr sz="4300" spc="-10" dirty="0"/>
              <a:t>kiểm</a:t>
            </a:r>
            <a:r>
              <a:rPr sz="4300" spc="-215" dirty="0"/>
              <a:t> </a:t>
            </a:r>
            <a:r>
              <a:rPr sz="4300" dirty="0"/>
              <a:t>soát</a:t>
            </a:r>
            <a:r>
              <a:rPr sz="4300" spc="-225" dirty="0"/>
              <a:t> </a:t>
            </a:r>
            <a:r>
              <a:rPr sz="4300" spc="-20" dirty="0"/>
              <a:t>Tiền</a:t>
            </a:r>
            <a:r>
              <a:rPr sz="4300" spc="-240" dirty="0"/>
              <a:t> </a:t>
            </a:r>
            <a:r>
              <a:rPr sz="4300" dirty="0"/>
              <a:t>ĐTĐ,</a:t>
            </a:r>
            <a:r>
              <a:rPr sz="4300" spc="-240" dirty="0"/>
              <a:t> </a:t>
            </a:r>
            <a:r>
              <a:rPr sz="4300" spc="-25" dirty="0"/>
              <a:t>ĐTĐ</a:t>
            </a:r>
            <a:endParaRPr sz="4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316845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72415" indent="-25971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272415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Biết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thông</a:t>
            </a:r>
            <a:r>
              <a:rPr sz="2800" spc="-3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tin: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Nắm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được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nguy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cơ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của</a:t>
            </a:r>
            <a:r>
              <a:rPr sz="2800" spc="-5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4679"/>
                </a:solidFill>
                <a:latin typeface="Arial"/>
                <a:cs typeface="Arial"/>
              </a:rPr>
              <a:t>mình.</a:t>
            </a:r>
            <a:r>
              <a:rPr sz="2800" spc="-20" dirty="0">
                <a:latin typeface="Arial"/>
                <a:cs typeface="Arial"/>
              </a:rPr>
              <a:t>(3087/QĐ-BYT)</a:t>
            </a:r>
            <a:endParaRPr sz="2800">
              <a:latin typeface="Arial"/>
              <a:cs typeface="Arial"/>
            </a:endParaRPr>
          </a:p>
          <a:p>
            <a:pPr marL="272415" indent="-25971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272415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Hành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ngay:</a:t>
            </a:r>
            <a:r>
              <a:rPr sz="2800" spc="-6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XN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đường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máu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ngay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nếu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bạn</a:t>
            </a:r>
            <a:r>
              <a:rPr sz="2800" spc="-3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có</a:t>
            </a:r>
            <a:r>
              <a:rPr sz="2800" spc="-5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NC</a:t>
            </a:r>
            <a:r>
              <a:rPr sz="2800" spc="-4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4679"/>
                </a:solidFill>
                <a:latin typeface="Arial"/>
                <a:cs typeface="Arial"/>
              </a:rPr>
              <a:t>cao.</a:t>
            </a:r>
            <a:endParaRPr sz="2800">
              <a:latin typeface="Arial"/>
              <a:cs typeface="Arial"/>
            </a:endParaRPr>
          </a:p>
          <a:p>
            <a:pPr marL="264795" indent="-25209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264795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Thay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đổi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lối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sống</a:t>
            </a:r>
            <a:r>
              <a:rPr sz="2800" spc="-10" dirty="0">
                <a:solidFill>
                  <a:srgbClr val="004679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68643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686435" algn="l"/>
                <a:tab pos="4584700" algn="l"/>
              </a:tabLst>
            </a:pP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Không</a:t>
            </a:r>
            <a:r>
              <a:rPr sz="2800" spc="-5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hút</a:t>
            </a:r>
            <a:r>
              <a:rPr sz="2800" spc="-6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thuốc</a:t>
            </a:r>
            <a:r>
              <a:rPr sz="2800" spc="-5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4679"/>
                </a:solidFill>
                <a:latin typeface="Arial"/>
                <a:cs typeface="Arial"/>
              </a:rPr>
              <a:t>lá.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	-</a:t>
            </a:r>
            <a:r>
              <a:rPr sz="2800" spc="-5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Không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uống</a:t>
            </a:r>
            <a:r>
              <a:rPr sz="2800" spc="-4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rượu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4679"/>
                </a:solidFill>
                <a:latin typeface="Arial"/>
                <a:cs typeface="Arial"/>
              </a:rPr>
              <a:t>bia</a:t>
            </a:r>
            <a:endParaRPr sz="2800">
              <a:latin typeface="Arial"/>
              <a:cs typeface="Arial"/>
            </a:endParaRPr>
          </a:p>
          <a:p>
            <a:pPr marL="12700" marR="168910" lvl="1" indent="673735">
              <a:lnSpc>
                <a:spcPct val="120000"/>
              </a:lnSpc>
              <a:buChar char="-"/>
              <a:tabLst>
                <a:tab pos="686435" algn="l"/>
              </a:tabLst>
            </a:pP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DD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hợp</a:t>
            </a:r>
            <a:r>
              <a:rPr sz="2800" spc="-4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lý:</a:t>
            </a:r>
            <a:r>
              <a:rPr sz="2800" spc="-5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đủ</a:t>
            </a:r>
            <a:r>
              <a:rPr sz="2800" spc="-5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NL,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giảm</a:t>
            </a:r>
            <a:r>
              <a:rPr sz="2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glucid</a:t>
            </a:r>
            <a:r>
              <a:rPr sz="2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(CHO</a:t>
            </a:r>
            <a:r>
              <a:rPr sz="2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tinh</a:t>
            </a:r>
            <a:r>
              <a:rPr sz="28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chế,</a:t>
            </a:r>
            <a:r>
              <a:rPr sz="28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đường),</a:t>
            </a:r>
            <a:r>
              <a:rPr sz="2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4679"/>
                </a:solidFill>
                <a:latin typeface="Arial"/>
                <a:cs typeface="Arial"/>
              </a:rPr>
              <a:t>giảm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béo,</a:t>
            </a:r>
            <a:r>
              <a:rPr sz="2800" spc="-5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tăng</a:t>
            </a:r>
            <a:r>
              <a:rPr sz="2800" spc="-4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xơ,</a:t>
            </a:r>
            <a:r>
              <a:rPr sz="2800" spc="-6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giảm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kích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thước</a:t>
            </a:r>
            <a:r>
              <a:rPr sz="2800" spc="-4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phần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ăn.</a:t>
            </a:r>
            <a:r>
              <a:rPr sz="2800" spc="-5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Uống</a:t>
            </a:r>
            <a:r>
              <a:rPr sz="2800" spc="-2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nước</a:t>
            </a:r>
            <a:r>
              <a:rPr sz="2800" spc="-5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4679"/>
                </a:solidFill>
                <a:latin typeface="Arial"/>
                <a:cs typeface="Arial"/>
              </a:rPr>
              <a:t>lọc/suối.</a:t>
            </a:r>
            <a:endParaRPr sz="2800">
              <a:latin typeface="Arial"/>
              <a:cs typeface="Arial"/>
            </a:endParaRPr>
          </a:p>
          <a:p>
            <a:pPr marL="67881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678815" algn="l"/>
              </a:tabLst>
            </a:pP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Tích</a:t>
            </a:r>
            <a:r>
              <a:rPr sz="2800" spc="-4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cực</a:t>
            </a:r>
            <a:r>
              <a:rPr sz="2800" spc="-5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HĐTL</a:t>
            </a:r>
            <a:r>
              <a:rPr sz="2800" spc="-12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mỗi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ngày:</a:t>
            </a:r>
            <a:r>
              <a:rPr sz="2800" spc="-10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Tăng</a:t>
            </a:r>
            <a:r>
              <a:rPr sz="2800" spc="-3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dần,</a:t>
            </a:r>
            <a:r>
              <a:rPr sz="2800" spc="-5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vừa</a:t>
            </a:r>
            <a:r>
              <a:rPr sz="2800" spc="-5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sức.</a:t>
            </a:r>
            <a:r>
              <a:rPr sz="2800" spc="-6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150</a:t>
            </a:r>
            <a:r>
              <a:rPr sz="2800" spc="-5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4679"/>
                </a:solidFill>
                <a:latin typeface="Arial"/>
                <a:cs typeface="Arial"/>
              </a:rPr>
              <a:t>phút/tuần.</a:t>
            </a:r>
            <a:endParaRPr sz="2800">
              <a:latin typeface="Arial"/>
              <a:cs typeface="Arial"/>
            </a:endParaRPr>
          </a:p>
          <a:p>
            <a:pPr marL="272415" indent="-25971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272415" algn="l"/>
              </a:tabLst>
            </a:pP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Giảm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và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duy</a:t>
            </a:r>
            <a:r>
              <a:rPr sz="2800" spc="-45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679"/>
                </a:solidFill>
                <a:latin typeface="Arial"/>
                <a:cs typeface="Arial"/>
              </a:rPr>
              <a:t>trì</a:t>
            </a:r>
            <a:r>
              <a:rPr sz="2800" spc="-50" dirty="0">
                <a:solidFill>
                  <a:srgbClr val="0046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CN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hợp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lý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(BMI&lt;23).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Giảm</a:t>
            </a:r>
            <a:r>
              <a:rPr sz="2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5-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7%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CN</a:t>
            </a:r>
            <a:r>
              <a:rPr sz="2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khởi</a:t>
            </a:r>
            <a:r>
              <a:rPr sz="28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điểm.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4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PC</a:t>
            </a:r>
            <a:r>
              <a:rPr sz="4800" spc="-280" dirty="0"/>
              <a:t> </a:t>
            </a:r>
            <a:r>
              <a:rPr sz="4800" dirty="0"/>
              <a:t>các</a:t>
            </a:r>
            <a:r>
              <a:rPr sz="4800" spc="-245" dirty="0"/>
              <a:t> </a:t>
            </a:r>
            <a:r>
              <a:rPr sz="4800" spc="-10" dirty="0"/>
              <a:t>bệnh</a:t>
            </a:r>
            <a:r>
              <a:rPr sz="4800" spc="-245" dirty="0"/>
              <a:t> </a:t>
            </a:r>
            <a:r>
              <a:rPr sz="4800" spc="-25" dirty="0"/>
              <a:t>thường</a:t>
            </a:r>
            <a:r>
              <a:rPr sz="4800" spc="-270" dirty="0"/>
              <a:t> </a:t>
            </a:r>
            <a:r>
              <a:rPr sz="4800" dirty="0"/>
              <a:t>gặp</a:t>
            </a:r>
            <a:r>
              <a:rPr sz="4800" spc="-254" dirty="0"/>
              <a:t> </a:t>
            </a:r>
            <a:r>
              <a:rPr sz="4800" spc="-20" dirty="0"/>
              <a:t>khác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7627620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72415" indent="-25971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27241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nhiễm:</a:t>
            </a:r>
            <a:endParaRPr sz="2800">
              <a:latin typeface="Arial"/>
              <a:cs typeface="Arial"/>
            </a:endParaRPr>
          </a:p>
          <a:p>
            <a:pPr marL="68643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68643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niêm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mạc</a:t>
            </a:r>
            <a:endParaRPr sz="2800">
              <a:latin typeface="Arial"/>
              <a:cs typeface="Arial"/>
            </a:endParaRPr>
          </a:p>
          <a:p>
            <a:pPr marL="68643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68643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tiêu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hóa</a:t>
            </a:r>
            <a:endParaRPr sz="2800">
              <a:latin typeface="Arial"/>
              <a:cs typeface="Arial"/>
            </a:endParaRPr>
          </a:p>
          <a:p>
            <a:pPr marL="68643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68643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hô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hấp</a:t>
            </a:r>
            <a:endParaRPr sz="2800">
              <a:latin typeface="Arial"/>
              <a:cs typeface="Arial"/>
            </a:endParaRPr>
          </a:p>
          <a:p>
            <a:pPr marL="68643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68643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máu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dịch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tiết</a:t>
            </a:r>
            <a:endParaRPr sz="2800">
              <a:latin typeface="Arial"/>
              <a:cs typeface="Arial"/>
            </a:endParaRPr>
          </a:p>
          <a:p>
            <a:pPr marL="68643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68643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tình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dục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8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PC</a:t>
            </a:r>
            <a:r>
              <a:rPr sz="4800" spc="-280" dirty="0"/>
              <a:t> </a:t>
            </a:r>
            <a:r>
              <a:rPr sz="4800" dirty="0"/>
              <a:t>các</a:t>
            </a:r>
            <a:r>
              <a:rPr sz="4800" spc="-245" dirty="0"/>
              <a:t> </a:t>
            </a:r>
            <a:r>
              <a:rPr sz="4800" spc="-10" dirty="0"/>
              <a:t>bệnh</a:t>
            </a:r>
            <a:r>
              <a:rPr sz="4800" spc="-245" dirty="0"/>
              <a:t> </a:t>
            </a:r>
            <a:r>
              <a:rPr sz="4800" spc="-25" dirty="0"/>
              <a:t>thường</a:t>
            </a:r>
            <a:r>
              <a:rPr sz="4800" spc="-270" dirty="0"/>
              <a:t> </a:t>
            </a:r>
            <a:r>
              <a:rPr sz="4800" dirty="0"/>
              <a:t>gặp</a:t>
            </a:r>
            <a:r>
              <a:rPr sz="4800" spc="-254" dirty="0"/>
              <a:t> </a:t>
            </a:r>
            <a:r>
              <a:rPr sz="4800" spc="-20" dirty="0"/>
              <a:t>khác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5429885" cy="31329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nhiễm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gặp:</a:t>
            </a:r>
            <a:endParaRPr sz="2800" dirty="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-"/>
              <a:tabLst>
                <a:tab pos="579755" algn="l"/>
              </a:tabLst>
            </a:pPr>
            <a:r>
              <a:rPr sz="2800" spc="-155" dirty="0">
                <a:solidFill>
                  <a:schemeClr val="tx1"/>
                </a:solidFill>
                <a:latin typeface="Arial"/>
                <a:cs typeface="Arial"/>
              </a:rPr>
              <a:t>TAY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CHÂN -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MIỆNG</a:t>
            </a:r>
            <a:endParaRPr sz="2800" spc="-25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spc="-25" dirty="0">
                <a:latin typeface="Arial"/>
                <a:cs typeface="Arial"/>
              </a:rPr>
              <a:t>Cúm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spc="-25" dirty="0">
                <a:latin typeface="Arial"/>
                <a:cs typeface="Arial"/>
              </a:rPr>
              <a:t>SXH</a:t>
            </a:r>
            <a:endParaRPr sz="2800" dirty="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0"/>
              </a:spcBef>
              <a:buChar char="-"/>
              <a:tabLst>
                <a:tab pos="579755" algn="l"/>
              </a:tabLst>
            </a:pPr>
            <a:r>
              <a:rPr sz="2800" dirty="0">
                <a:latin typeface="Arial"/>
                <a:cs typeface="Arial"/>
              </a:rPr>
              <a:t>Tiêu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chảy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cấp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Nhiễm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giun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2264664" y="1321308"/>
            <a:ext cx="2496820" cy="1199515"/>
            <a:chOff x="2264664" y="1321308"/>
            <a:chExt cx="2496820" cy="1199515"/>
          </a:xfrm>
        </p:grpSpPr>
        <p:sp>
          <p:nvSpPr>
            <p:cNvPr id="6" name="object 6"/>
            <p:cNvSpPr/>
            <p:nvPr/>
          </p:nvSpPr>
          <p:spPr>
            <a:xfrm>
              <a:off x="2272284" y="1328928"/>
              <a:ext cx="2481580" cy="1184275"/>
            </a:xfrm>
            <a:custGeom>
              <a:avLst/>
              <a:gdLst/>
              <a:ahLst/>
              <a:cxnLst/>
              <a:rect l="l" t="t" r="r" b="b"/>
              <a:pathLst>
                <a:path w="2481579" h="1184275">
                  <a:moveTo>
                    <a:pt x="2283714" y="0"/>
                  </a:moveTo>
                  <a:lnTo>
                    <a:pt x="197358" y="0"/>
                  </a:lnTo>
                  <a:lnTo>
                    <a:pt x="152115" y="5214"/>
                  </a:lnTo>
                  <a:lnTo>
                    <a:pt x="110578" y="20065"/>
                  </a:lnTo>
                  <a:lnTo>
                    <a:pt x="73933" y="43367"/>
                  </a:lnTo>
                  <a:lnTo>
                    <a:pt x="43367" y="73933"/>
                  </a:lnTo>
                  <a:lnTo>
                    <a:pt x="20065" y="110578"/>
                  </a:lnTo>
                  <a:lnTo>
                    <a:pt x="5214" y="152115"/>
                  </a:lnTo>
                  <a:lnTo>
                    <a:pt x="0" y="197358"/>
                  </a:lnTo>
                  <a:lnTo>
                    <a:pt x="0" y="986789"/>
                  </a:lnTo>
                  <a:lnTo>
                    <a:pt x="5214" y="1032032"/>
                  </a:lnTo>
                  <a:lnTo>
                    <a:pt x="20065" y="1073569"/>
                  </a:lnTo>
                  <a:lnTo>
                    <a:pt x="43367" y="1110214"/>
                  </a:lnTo>
                  <a:lnTo>
                    <a:pt x="73933" y="1140780"/>
                  </a:lnTo>
                  <a:lnTo>
                    <a:pt x="110578" y="1164082"/>
                  </a:lnTo>
                  <a:lnTo>
                    <a:pt x="152115" y="1178933"/>
                  </a:lnTo>
                  <a:lnTo>
                    <a:pt x="197358" y="1184148"/>
                  </a:lnTo>
                  <a:lnTo>
                    <a:pt x="2283714" y="1184148"/>
                  </a:lnTo>
                  <a:lnTo>
                    <a:pt x="2328956" y="1178933"/>
                  </a:lnTo>
                  <a:lnTo>
                    <a:pt x="2370493" y="1164082"/>
                  </a:lnTo>
                  <a:lnTo>
                    <a:pt x="2407138" y="1140780"/>
                  </a:lnTo>
                  <a:lnTo>
                    <a:pt x="2437704" y="1110214"/>
                  </a:lnTo>
                  <a:lnTo>
                    <a:pt x="2461006" y="1073569"/>
                  </a:lnTo>
                  <a:lnTo>
                    <a:pt x="2475857" y="1032032"/>
                  </a:lnTo>
                  <a:lnTo>
                    <a:pt x="2481072" y="986789"/>
                  </a:lnTo>
                  <a:lnTo>
                    <a:pt x="2481072" y="197358"/>
                  </a:lnTo>
                  <a:lnTo>
                    <a:pt x="2475857" y="152115"/>
                  </a:lnTo>
                  <a:lnTo>
                    <a:pt x="2461006" y="110578"/>
                  </a:lnTo>
                  <a:lnTo>
                    <a:pt x="2437704" y="73933"/>
                  </a:lnTo>
                  <a:lnTo>
                    <a:pt x="2407138" y="43367"/>
                  </a:lnTo>
                  <a:lnTo>
                    <a:pt x="2370493" y="20065"/>
                  </a:lnTo>
                  <a:lnTo>
                    <a:pt x="2328956" y="5214"/>
                  </a:lnTo>
                  <a:lnTo>
                    <a:pt x="2283714" y="0"/>
                  </a:lnTo>
                  <a:close/>
                </a:path>
              </a:pathLst>
            </a:custGeom>
            <a:solidFill>
              <a:srgbClr val="4F0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2284" y="1328928"/>
              <a:ext cx="2481580" cy="1184275"/>
            </a:xfrm>
            <a:custGeom>
              <a:avLst/>
              <a:gdLst/>
              <a:ahLst/>
              <a:cxnLst/>
              <a:rect l="l" t="t" r="r" b="b"/>
              <a:pathLst>
                <a:path w="2481579" h="1184275">
                  <a:moveTo>
                    <a:pt x="0" y="197358"/>
                  </a:moveTo>
                  <a:lnTo>
                    <a:pt x="5214" y="152115"/>
                  </a:lnTo>
                  <a:lnTo>
                    <a:pt x="20065" y="110578"/>
                  </a:lnTo>
                  <a:lnTo>
                    <a:pt x="43367" y="73933"/>
                  </a:lnTo>
                  <a:lnTo>
                    <a:pt x="73933" y="43367"/>
                  </a:lnTo>
                  <a:lnTo>
                    <a:pt x="110578" y="20065"/>
                  </a:lnTo>
                  <a:lnTo>
                    <a:pt x="152115" y="5214"/>
                  </a:lnTo>
                  <a:lnTo>
                    <a:pt x="197358" y="0"/>
                  </a:lnTo>
                  <a:lnTo>
                    <a:pt x="2283714" y="0"/>
                  </a:lnTo>
                  <a:lnTo>
                    <a:pt x="2328956" y="5214"/>
                  </a:lnTo>
                  <a:lnTo>
                    <a:pt x="2370493" y="20065"/>
                  </a:lnTo>
                  <a:lnTo>
                    <a:pt x="2407138" y="43367"/>
                  </a:lnTo>
                  <a:lnTo>
                    <a:pt x="2437704" y="73933"/>
                  </a:lnTo>
                  <a:lnTo>
                    <a:pt x="2461006" y="110578"/>
                  </a:lnTo>
                  <a:lnTo>
                    <a:pt x="2475857" y="152115"/>
                  </a:lnTo>
                  <a:lnTo>
                    <a:pt x="2481072" y="197358"/>
                  </a:lnTo>
                  <a:lnTo>
                    <a:pt x="2481072" y="986789"/>
                  </a:lnTo>
                  <a:lnTo>
                    <a:pt x="2475857" y="1032032"/>
                  </a:lnTo>
                  <a:lnTo>
                    <a:pt x="2461006" y="1073569"/>
                  </a:lnTo>
                  <a:lnTo>
                    <a:pt x="2437704" y="1110214"/>
                  </a:lnTo>
                  <a:lnTo>
                    <a:pt x="2407138" y="1140780"/>
                  </a:lnTo>
                  <a:lnTo>
                    <a:pt x="2370493" y="1164082"/>
                  </a:lnTo>
                  <a:lnTo>
                    <a:pt x="2328956" y="1178933"/>
                  </a:lnTo>
                  <a:lnTo>
                    <a:pt x="2283714" y="1184148"/>
                  </a:lnTo>
                  <a:lnTo>
                    <a:pt x="197358" y="1184148"/>
                  </a:lnTo>
                  <a:lnTo>
                    <a:pt x="152115" y="1178933"/>
                  </a:lnTo>
                  <a:lnTo>
                    <a:pt x="110578" y="1164082"/>
                  </a:lnTo>
                  <a:lnTo>
                    <a:pt x="73933" y="1140780"/>
                  </a:lnTo>
                  <a:lnTo>
                    <a:pt x="43367" y="1110214"/>
                  </a:lnTo>
                  <a:lnTo>
                    <a:pt x="20065" y="1073569"/>
                  </a:lnTo>
                  <a:lnTo>
                    <a:pt x="5214" y="1032032"/>
                  </a:lnTo>
                  <a:lnTo>
                    <a:pt x="0" y="986789"/>
                  </a:lnTo>
                  <a:lnTo>
                    <a:pt x="0" y="197358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82088" y="1472946"/>
            <a:ext cx="20618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Nguồn </a:t>
            </a:r>
            <a:r>
              <a:rPr sz="2800" dirty="0">
                <a:solidFill>
                  <a:srgbClr val="FFFFFF"/>
                </a:solidFill>
              </a:rPr>
              <a:t>truyền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-20" dirty="0">
                <a:solidFill>
                  <a:srgbClr val="FFFFFF"/>
                </a:solidFill>
              </a:rPr>
              <a:t>bệnh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7668768" y="1304544"/>
            <a:ext cx="2639695" cy="1323340"/>
            <a:chOff x="7668768" y="1304544"/>
            <a:chExt cx="2639695" cy="1323340"/>
          </a:xfrm>
        </p:grpSpPr>
        <p:sp>
          <p:nvSpPr>
            <p:cNvPr id="10" name="object 10"/>
            <p:cNvSpPr/>
            <p:nvPr/>
          </p:nvSpPr>
          <p:spPr>
            <a:xfrm>
              <a:off x="7676388" y="1312164"/>
              <a:ext cx="2624455" cy="1308100"/>
            </a:xfrm>
            <a:custGeom>
              <a:avLst/>
              <a:gdLst/>
              <a:ahLst/>
              <a:cxnLst/>
              <a:rect l="l" t="t" r="r" b="b"/>
              <a:pathLst>
                <a:path w="2624454" h="1308100">
                  <a:moveTo>
                    <a:pt x="2406395" y="0"/>
                  </a:moveTo>
                  <a:lnTo>
                    <a:pt x="217931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2"/>
                  </a:lnTo>
                  <a:lnTo>
                    <a:pt x="0" y="1089660"/>
                  </a:lnTo>
                  <a:lnTo>
                    <a:pt x="5753" y="1139640"/>
                  </a:lnTo>
                  <a:lnTo>
                    <a:pt x="22144" y="1185516"/>
                  </a:lnTo>
                  <a:lnTo>
                    <a:pt x="47866" y="1225980"/>
                  </a:lnTo>
                  <a:lnTo>
                    <a:pt x="81611" y="1259725"/>
                  </a:lnTo>
                  <a:lnTo>
                    <a:pt x="122075" y="1285447"/>
                  </a:lnTo>
                  <a:lnTo>
                    <a:pt x="167951" y="1301838"/>
                  </a:lnTo>
                  <a:lnTo>
                    <a:pt x="217931" y="1307591"/>
                  </a:lnTo>
                  <a:lnTo>
                    <a:pt x="2406395" y="1307591"/>
                  </a:lnTo>
                  <a:lnTo>
                    <a:pt x="2456376" y="1301838"/>
                  </a:lnTo>
                  <a:lnTo>
                    <a:pt x="2502252" y="1285447"/>
                  </a:lnTo>
                  <a:lnTo>
                    <a:pt x="2542716" y="1259725"/>
                  </a:lnTo>
                  <a:lnTo>
                    <a:pt x="2576461" y="1225980"/>
                  </a:lnTo>
                  <a:lnTo>
                    <a:pt x="2602183" y="1185516"/>
                  </a:lnTo>
                  <a:lnTo>
                    <a:pt x="2618574" y="1139640"/>
                  </a:lnTo>
                  <a:lnTo>
                    <a:pt x="2624328" y="1089660"/>
                  </a:lnTo>
                  <a:lnTo>
                    <a:pt x="2624328" y="217932"/>
                  </a:lnTo>
                  <a:lnTo>
                    <a:pt x="2618574" y="167951"/>
                  </a:lnTo>
                  <a:lnTo>
                    <a:pt x="2602183" y="122075"/>
                  </a:lnTo>
                  <a:lnTo>
                    <a:pt x="2576461" y="81611"/>
                  </a:lnTo>
                  <a:lnTo>
                    <a:pt x="2542716" y="47866"/>
                  </a:lnTo>
                  <a:lnTo>
                    <a:pt x="2502252" y="22144"/>
                  </a:lnTo>
                  <a:lnTo>
                    <a:pt x="2456376" y="5753"/>
                  </a:lnTo>
                  <a:lnTo>
                    <a:pt x="2406395" y="0"/>
                  </a:lnTo>
                  <a:close/>
                </a:path>
              </a:pathLst>
            </a:custGeom>
            <a:solidFill>
              <a:srgbClr val="4F0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76388" y="1312164"/>
              <a:ext cx="2624455" cy="1308100"/>
            </a:xfrm>
            <a:custGeom>
              <a:avLst/>
              <a:gdLst/>
              <a:ahLst/>
              <a:cxnLst/>
              <a:rect l="l" t="t" r="r" b="b"/>
              <a:pathLst>
                <a:path w="2624454" h="1308100">
                  <a:moveTo>
                    <a:pt x="0" y="217932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1" y="0"/>
                  </a:lnTo>
                  <a:lnTo>
                    <a:pt x="2406395" y="0"/>
                  </a:lnTo>
                  <a:lnTo>
                    <a:pt x="2456376" y="5753"/>
                  </a:lnTo>
                  <a:lnTo>
                    <a:pt x="2502252" y="22144"/>
                  </a:lnTo>
                  <a:lnTo>
                    <a:pt x="2542716" y="47866"/>
                  </a:lnTo>
                  <a:lnTo>
                    <a:pt x="2576461" y="81611"/>
                  </a:lnTo>
                  <a:lnTo>
                    <a:pt x="2602183" y="122075"/>
                  </a:lnTo>
                  <a:lnTo>
                    <a:pt x="2618574" y="167951"/>
                  </a:lnTo>
                  <a:lnTo>
                    <a:pt x="2624328" y="217932"/>
                  </a:lnTo>
                  <a:lnTo>
                    <a:pt x="2624328" y="1089660"/>
                  </a:lnTo>
                  <a:lnTo>
                    <a:pt x="2618574" y="1139640"/>
                  </a:lnTo>
                  <a:lnTo>
                    <a:pt x="2602183" y="1185516"/>
                  </a:lnTo>
                  <a:lnTo>
                    <a:pt x="2576461" y="1225980"/>
                  </a:lnTo>
                  <a:lnTo>
                    <a:pt x="2542716" y="1259725"/>
                  </a:lnTo>
                  <a:lnTo>
                    <a:pt x="2502252" y="1285447"/>
                  </a:lnTo>
                  <a:lnTo>
                    <a:pt x="2456376" y="1301838"/>
                  </a:lnTo>
                  <a:lnTo>
                    <a:pt x="2406395" y="1307591"/>
                  </a:lnTo>
                  <a:lnTo>
                    <a:pt x="217931" y="1307591"/>
                  </a:lnTo>
                  <a:lnTo>
                    <a:pt x="167951" y="1301838"/>
                  </a:lnTo>
                  <a:lnTo>
                    <a:pt x="122075" y="1285447"/>
                  </a:lnTo>
                  <a:lnTo>
                    <a:pt x="81611" y="1259725"/>
                  </a:lnTo>
                  <a:lnTo>
                    <a:pt x="47866" y="1225980"/>
                  </a:lnTo>
                  <a:lnTo>
                    <a:pt x="22144" y="1185516"/>
                  </a:lnTo>
                  <a:lnTo>
                    <a:pt x="5753" y="1139640"/>
                  </a:lnTo>
                  <a:lnTo>
                    <a:pt x="0" y="1089660"/>
                  </a:lnTo>
                  <a:lnTo>
                    <a:pt x="0" y="217932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295258" y="1517396"/>
            <a:ext cx="13893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014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Nguồn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cảm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thụ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6891" y="3227832"/>
            <a:ext cx="5974080" cy="1711960"/>
            <a:chOff x="3326891" y="3227832"/>
            <a:chExt cx="5974080" cy="1711960"/>
          </a:xfrm>
        </p:grpSpPr>
        <p:sp>
          <p:nvSpPr>
            <p:cNvPr id="14" name="object 14"/>
            <p:cNvSpPr/>
            <p:nvPr/>
          </p:nvSpPr>
          <p:spPr>
            <a:xfrm>
              <a:off x="3334511" y="3235452"/>
              <a:ext cx="5958840" cy="1696720"/>
            </a:xfrm>
            <a:custGeom>
              <a:avLst/>
              <a:gdLst/>
              <a:ahLst/>
              <a:cxnLst/>
              <a:rect l="l" t="t" r="r" b="b"/>
              <a:pathLst>
                <a:path w="5958840" h="1696720">
                  <a:moveTo>
                    <a:pt x="5676138" y="0"/>
                  </a:moveTo>
                  <a:lnTo>
                    <a:pt x="282701" y="0"/>
                  </a:lnTo>
                  <a:lnTo>
                    <a:pt x="236858" y="3701"/>
                  </a:lnTo>
                  <a:lnTo>
                    <a:pt x="193365" y="14417"/>
                  </a:lnTo>
                  <a:lnTo>
                    <a:pt x="152805" y="31563"/>
                  </a:lnTo>
                  <a:lnTo>
                    <a:pt x="115763" y="54559"/>
                  </a:lnTo>
                  <a:lnTo>
                    <a:pt x="82819" y="82819"/>
                  </a:lnTo>
                  <a:lnTo>
                    <a:pt x="54559" y="115763"/>
                  </a:lnTo>
                  <a:lnTo>
                    <a:pt x="31563" y="152805"/>
                  </a:lnTo>
                  <a:lnTo>
                    <a:pt x="14417" y="193365"/>
                  </a:lnTo>
                  <a:lnTo>
                    <a:pt x="3701" y="236858"/>
                  </a:lnTo>
                  <a:lnTo>
                    <a:pt x="0" y="282701"/>
                  </a:lnTo>
                  <a:lnTo>
                    <a:pt x="0" y="1413510"/>
                  </a:lnTo>
                  <a:lnTo>
                    <a:pt x="3701" y="1459353"/>
                  </a:lnTo>
                  <a:lnTo>
                    <a:pt x="14417" y="1502846"/>
                  </a:lnTo>
                  <a:lnTo>
                    <a:pt x="31563" y="1543406"/>
                  </a:lnTo>
                  <a:lnTo>
                    <a:pt x="54559" y="1580448"/>
                  </a:lnTo>
                  <a:lnTo>
                    <a:pt x="82819" y="1613392"/>
                  </a:lnTo>
                  <a:lnTo>
                    <a:pt x="115763" y="1641652"/>
                  </a:lnTo>
                  <a:lnTo>
                    <a:pt x="152805" y="1664648"/>
                  </a:lnTo>
                  <a:lnTo>
                    <a:pt x="193365" y="1681794"/>
                  </a:lnTo>
                  <a:lnTo>
                    <a:pt x="236858" y="1692510"/>
                  </a:lnTo>
                  <a:lnTo>
                    <a:pt x="282701" y="1696212"/>
                  </a:lnTo>
                  <a:lnTo>
                    <a:pt x="5676138" y="1696212"/>
                  </a:lnTo>
                  <a:lnTo>
                    <a:pt x="5721981" y="1692510"/>
                  </a:lnTo>
                  <a:lnTo>
                    <a:pt x="5765474" y="1681794"/>
                  </a:lnTo>
                  <a:lnTo>
                    <a:pt x="5806034" y="1664648"/>
                  </a:lnTo>
                  <a:lnTo>
                    <a:pt x="5843076" y="1641652"/>
                  </a:lnTo>
                  <a:lnTo>
                    <a:pt x="5876020" y="1613392"/>
                  </a:lnTo>
                  <a:lnTo>
                    <a:pt x="5904280" y="1580448"/>
                  </a:lnTo>
                  <a:lnTo>
                    <a:pt x="5927276" y="1543406"/>
                  </a:lnTo>
                  <a:lnTo>
                    <a:pt x="5944422" y="1502846"/>
                  </a:lnTo>
                  <a:lnTo>
                    <a:pt x="5955138" y="1459353"/>
                  </a:lnTo>
                  <a:lnTo>
                    <a:pt x="5958840" y="1413510"/>
                  </a:lnTo>
                  <a:lnTo>
                    <a:pt x="5958840" y="282701"/>
                  </a:lnTo>
                  <a:lnTo>
                    <a:pt x="5955138" y="236858"/>
                  </a:lnTo>
                  <a:lnTo>
                    <a:pt x="5944422" y="193365"/>
                  </a:lnTo>
                  <a:lnTo>
                    <a:pt x="5927276" y="152805"/>
                  </a:lnTo>
                  <a:lnTo>
                    <a:pt x="5904280" y="115763"/>
                  </a:lnTo>
                  <a:lnTo>
                    <a:pt x="5876020" y="82819"/>
                  </a:lnTo>
                  <a:lnTo>
                    <a:pt x="5843076" y="54559"/>
                  </a:lnTo>
                  <a:lnTo>
                    <a:pt x="5806034" y="31563"/>
                  </a:lnTo>
                  <a:lnTo>
                    <a:pt x="5765474" y="14417"/>
                  </a:lnTo>
                  <a:lnTo>
                    <a:pt x="5721981" y="3701"/>
                  </a:lnTo>
                  <a:lnTo>
                    <a:pt x="5676138" y="0"/>
                  </a:lnTo>
                  <a:close/>
                </a:path>
              </a:pathLst>
            </a:custGeom>
            <a:solidFill>
              <a:srgbClr val="4F0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34511" y="3235452"/>
              <a:ext cx="5958840" cy="1696720"/>
            </a:xfrm>
            <a:custGeom>
              <a:avLst/>
              <a:gdLst/>
              <a:ahLst/>
              <a:cxnLst/>
              <a:rect l="l" t="t" r="r" b="b"/>
              <a:pathLst>
                <a:path w="5958840" h="1696720">
                  <a:moveTo>
                    <a:pt x="0" y="282701"/>
                  </a:moveTo>
                  <a:lnTo>
                    <a:pt x="3701" y="236858"/>
                  </a:lnTo>
                  <a:lnTo>
                    <a:pt x="14417" y="193365"/>
                  </a:lnTo>
                  <a:lnTo>
                    <a:pt x="31563" y="152805"/>
                  </a:lnTo>
                  <a:lnTo>
                    <a:pt x="54559" y="115763"/>
                  </a:lnTo>
                  <a:lnTo>
                    <a:pt x="82819" y="82819"/>
                  </a:lnTo>
                  <a:lnTo>
                    <a:pt x="115763" y="54559"/>
                  </a:lnTo>
                  <a:lnTo>
                    <a:pt x="152805" y="31563"/>
                  </a:lnTo>
                  <a:lnTo>
                    <a:pt x="193365" y="14417"/>
                  </a:lnTo>
                  <a:lnTo>
                    <a:pt x="236858" y="3701"/>
                  </a:lnTo>
                  <a:lnTo>
                    <a:pt x="282701" y="0"/>
                  </a:lnTo>
                  <a:lnTo>
                    <a:pt x="5676138" y="0"/>
                  </a:lnTo>
                  <a:lnTo>
                    <a:pt x="5721981" y="3701"/>
                  </a:lnTo>
                  <a:lnTo>
                    <a:pt x="5765474" y="14417"/>
                  </a:lnTo>
                  <a:lnTo>
                    <a:pt x="5806034" y="31563"/>
                  </a:lnTo>
                  <a:lnTo>
                    <a:pt x="5843076" y="54559"/>
                  </a:lnTo>
                  <a:lnTo>
                    <a:pt x="5876020" y="82819"/>
                  </a:lnTo>
                  <a:lnTo>
                    <a:pt x="5904280" y="115763"/>
                  </a:lnTo>
                  <a:lnTo>
                    <a:pt x="5927276" y="152805"/>
                  </a:lnTo>
                  <a:lnTo>
                    <a:pt x="5944422" y="193365"/>
                  </a:lnTo>
                  <a:lnTo>
                    <a:pt x="5955138" y="236858"/>
                  </a:lnTo>
                  <a:lnTo>
                    <a:pt x="5958840" y="282701"/>
                  </a:lnTo>
                  <a:lnTo>
                    <a:pt x="5958840" y="1413510"/>
                  </a:lnTo>
                  <a:lnTo>
                    <a:pt x="5955138" y="1459353"/>
                  </a:lnTo>
                  <a:lnTo>
                    <a:pt x="5944422" y="1502846"/>
                  </a:lnTo>
                  <a:lnTo>
                    <a:pt x="5927276" y="1543406"/>
                  </a:lnTo>
                  <a:lnTo>
                    <a:pt x="5904280" y="1580448"/>
                  </a:lnTo>
                  <a:lnTo>
                    <a:pt x="5876020" y="1613392"/>
                  </a:lnTo>
                  <a:lnTo>
                    <a:pt x="5843076" y="1641652"/>
                  </a:lnTo>
                  <a:lnTo>
                    <a:pt x="5806034" y="1664648"/>
                  </a:lnTo>
                  <a:lnTo>
                    <a:pt x="5765474" y="1681794"/>
                  </a:lnTo>
                  <a:lnTo>
                    <a:pt x="5721981" y="1692510"/>
                  </a:lnTo>
                  <a:lnTo>
                    <a:pt x="5676138" y="1696212"/>
                  </a:lnTo>
                  <a:lnTo>
                    <a:pt x="282701" y="1696212"/>
                  </a:lnTo>
                  <a:lnTo>
                    <a:pt x="236858" y="1692510"/>
                  </a:lnTo>
                  <a:lnTo>
                    <a:pt x="193365" y="1681794"/>
                  </a:lnTo>
                  <a:lnTo>
                    <a:pt x="152805" y="1664648"/>
                  </a:lnTo>
                  <a:lnTo>
                    <a:pt x="115763" y="1641652"/>
                  </a:lnTo>
                  <a:lnTo>
                    <a:pt x="82819" y="1613392"/>
                  </a:lnTo>
                  <a:lnTo>
                    <a:pt x="54559" y="1580448"/>
                  </a:lnTo>
                  <a:lnTo>
                    <a:pt x="31563" y="1543406"/>
                  </a:lnTo>
                  <a:lnTo>
                    <a:pt x="14417" y="1502846"/>
                  </a:lnTo>
                  <a:lnTo>
                    <a:pt x="3701" y="1459353"/>
                  </a:lnTo>
                  <a:lnTo>
                    <a:pt x="0" y="1413510"/>
                  </a:lnTo>
                  <a:lnTo>
                    <a:pt x="0" y="282701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30192" y="3422141"/>
            <a:ext cx="49688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421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kiện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môi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trường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Sức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đề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kháng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của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mầm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bệnh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lượng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sinh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vật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gây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35652" y="1921764"/>
            <a:ext cx="2758440" cy="120650"/>
            <a:chOff x="4835652" y="1921764"/>
            <a:chExt cx="2758440" cy="120650"/>
          </a:xfrm>
        </p:grpSpPr>
        <p:sp>
          <p:nvSpPr>
            <p:cNvPr id="18" name="object 18"/>
            <p:cNvSpPr/>
            <p:nvPr/>
          </p:nvSpPr>
          <p:spPr>
            <a:xfrm>
              <a:off x="4843272" y="1929384"/>
              <a:ext cx="2743200" cy="105410"/>
            </a:xfrm>
            <a:custGeom>
              <a:avLst/>
              <a:gdLst/>
              <a:ahLst/>
              <a:cxnLst/>
              <a:rect l="l" t="t" r="r" b="b"/>
              <a:pathLst>
                <a:path w="2743200" h="105410">
                  <a:moveTo>
                    <a:pt x="2690622" y="0"/>
                  </a:moveTo>
                  <a:lnTo>
                    <a:pt x="2690622" y="26288"/>
                  </a:lnTo>
                  <a:lnTo>
                    <a:pt x="0" y="26288"/>
                  </a:lnTo>
                  <a:lnTo>
                    <a:pt x="0" y="78866"/>
                  </a:lnTo>
                  <a:lnTo>
                    <a:pt x="2690622" y="78866"/>
                  </a:lnTo>
                  <a:lnTo>
                    <a:pt x="2690622" y="105155"/>
                  </a:lnTo>
                  <a:lnTo>
                    <a:pt x="2743200" y="52577"/>
                  </a:lnTo>
                  <a:lnTo>
                    <a:pt x="269062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43272" y="1929384"/>
              <a:ext cx="2743200" cy="105410"/>
            </a:xfrm>
            <a:custGeom>
              <a:avLst/>
              <a:gdLst/>
              <a:ahLst/>
              <a:cxnLst/>
              <a:rect l="l" t="t" r="r" b="b"/>
              <a:pathLst>
                <a:path w="2743200" h="105410">
                  <a:moveTo>
                    <a:pt x="0" y="26288"/>
                  </a:moveTo>
                  <a:lnTo>
                    <a:pt x="2690622" y="26288"/>
                  </a:lnTo>
                  <a:lnTo>
                    <a:pt x="2690622" y="0"/>
                  </a:lnTo>
                  <a:lnTo>
                    <a:pt x="2743200" y="52577"/>
                  </a:lnTo>
                  <a:lnTo>
                    <a:pt x="2690622" y="105155"/>
                  </a:lnTo>
                  <a:lnTo>
                    <a:pt x="2690622" y="78866"/>
                  </a:lnTo>
                  <a:lnTo>
                    <a:pt x="0" y="78866"/>
                  </a:lnTo>
                  <a:lnTo>
                    <a:pt x="0" y="26288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70250" y="5573369"/>
            <a:ext cx="6351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Mô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hình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phát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sinh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bệnh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truyền</a:t>
            </a:r>
            <a:r>
              <a:rPr sz="2800" b="1" spc="-10" dirty="0">
                <a:latin typeface="Arial"/>
                <a:cs typeface="Arial"/>
              </a:rPr>
              <a:t> nhiễm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96584" y="2180844"/>
            <a:ext cx="125095" cy="1007744"/>
            <a:chOff x="6196584" y="2180844"/>
            <a:chExt cx="125095" cy="1007744"/>
          </a:xfrm>
        </p:grpSpPr>
        <p:sp>
          <p:nvSpPr>
            <p:cNvPr id="22" name="object 22"/>
            <p:cNvSpPr/>
            <p:nvPr/>
          </p:nvSpPr>
          <p:spPr>
            <a:xfrm>
              <a:off x="6204204" y="2188464"/>
              <a:ext cx="109855" cy="992505"/>
            </a:xfrm>
            <a:custGeom>
              <a:avLst/>
              <a:gdLst/>
              <a:ahLst/>
              <a:cxnLst/>
              <a:rect l="l" t="t" r="r" b="b"/>
              <a:pathLst>
                <a:path w="109854" h="992505">
                  <a:moveTo>
                    <a:pt x="54863" y="0"/>
                  </a:moveTo>
                  <a:lnTo>
                    <a:pt x="0" y="54863"/>
                  </a:lnTo>
                  <a:lnTo>
                    <a:pt x="27432" y="54863"/>
                  </a:lnTo>
                  <a:lnTo>
                    <a:pt x="27432" y="992124"/>
                  </a:lnTo>
                  <a:lnTo>
                    <a:pt x="82296" y="992124"/>
                  </a:lnTo>
                  <a:lnTo>
                    <a:pt x="82296" y="54863"/>
                  </a:lnTo>
                  <a:lnTo>
                    <a:pt x="109728" y="54863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04204" y="2188464"/>
              <a:ext cx="109855" cy="992505"/>
            </a:xfrm>
            <a:custGeom>
              <a:avLst/>
              <a:gdLst/>
              <a:ahLst/>
              <a:cxnLst/>
              <a:rect l="l" t="t" r="r" b="b"/>
              <a:pathLst>
                <a:path w="109854" h="992505">
                  <a:moveTo>
                    <a:pt x="0" y="54863"/>
                  </a:moveTo>
                  <a:lnTo>
                    <a:pt x="54863" y="0"/>
                  </a:lnTo>
                  <a:lnTo>
                    <a:pt x="109728" y="54863"/>
                  </a:lnTo>
                  <a:lnTo>
                    <a:pt x="82296" y="54863"/>
                  </a:lnTo>
                  <a:lnTo>
                    <a:pt x="82296" y="992124"/>
                  </a:lnTo>
                  <a:lnTo>
                    <a:pt x="27432" y="992124"/>
                  </a:lnTo>
                  <a:lnTo>
                    <a:pt x="27432" y="54863"/>
                  </a:lnTo>
                  <a:lnTo>
                    <a:pt x="0" y="54863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4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30" dirty="0"/>
              <a:t>Nguyên</a:t>
            </a:r>
            <a:r>
              <a:rPr sz="4800" spc="-280" dirty="0"/>
              <a:t> </a:t>
            </a:r>
            <a:r>
              <a:rPr sz="4800" dirty="0"/>
              <a:t>tắc</a:t>
            </a:r>
            <a:r>
              <a:rPr sz="4800" spc="-295" dirty="0"/>
              <a:t> </a:t>
            </a:r>
            <a:r>
              <a:rPr sz="4800" spc="-30" dirty="0"/>
              <a:t>phòng</a:t>
            </a:r>
            <a:r>
              <a:rPr sz="4800" spc="-280" dirty="0"/>
              <a:t> </a:t>
            </a:r>
            <a:r>
              <a:rPr sz="4800" spc="-25" dirty="0"/>
              <a:t>chống</a:t>
            </a:r>
            <a:r>
              <a:rPr sz="4800" spc="-265" dirty="0"/>
              <a:t> </a:t>
            </a:r>
            <a:r>
              <a:rPr sz="4800" dirty="0"/>
              <a:t>các</a:t>
            </a:r>
            <a:r>
              <a:rPr sz="4800" spc="-280" dirty="0"/>
              <a:t> </a:t>
            </a:r>
            <a:r>
              <a:rPr sz="4800" spc="-25" dirty="0"/>
              <a:t>BLN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251440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107314" indent="-358140">
              <a:lnSpc>
                <a:spcPct val="1200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Làm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gián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đoạn,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hạn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chế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một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khâu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trong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mô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hình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bệnh.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Nguồn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bệnh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Cô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lập,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triệt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tiêu,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hạn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chế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nguồn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phát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bệnh.</a:t>
            </a:r>
            <a:endParaRPr sz="280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Thông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qua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việc:</a:t>
            </a:r>
            <a:endParaRPr sz="2800">
              <a:latin typeface="Arial"/>
              <a:cs typeface="Arial"/>
            </a:endParaRPr>
          </a:p>
          <a:p>
            <a:pPr marL="370205" marR="5080">
              <a:lnSpc>
                <a:spcPct val="120000"/>
              </a:lnSpc>
              <a:spcBef>
                <a:spcPts val="5"/>
              </a:spcBef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ly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người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bệnh,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điều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trị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hay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nói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khác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làm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giảm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khả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năng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phát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triển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mầm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phát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tán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ngoài.</a:t>
            </a:r>
            <a:endParaRPr sz="280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Diệt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vật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chủ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TG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như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ĐV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côn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trùng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mang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mầm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bệnh.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6FC0"/>
                </a:solidFill>
              </a:rPr>
              <a:t>Yếu</a:t>
            </a:r>
            <a:r>
              <a:rPr sz="4800" spc="-270" dirty="0">
                <a:solidFill>
                  <a:srgbClr val="006FC0"/>
                </a:solidFill>
              </a:rPr>
              <a:t> </a:t>
            </a:r>
            <a:r>
              <a:rPr sz="4800" dirty="0">
                <a:solidFill>
                  <a:srgbClr val="006FC0"/>
                </a:solidFill>
              </a:rPr>
              <a:t>tố</a:t>
            </a:r>
            <a:r>
              <a:rPr sz="4800" spc="-265" dirty="0">
                <a:solidFill>
                  <a:srgbClr val="006FC0"/>
                </a:solidFill>
              </a:rPr>
              <a:t> </a:t>
            </a:r>
            <a:r>
              <a:rPr sz="4800" spc="-25" dirty="0"/>
              <a:t>quyết</a:t>
            </a:r>
            <a:r>
              <a:rPr sz="4800" spc="-245" dirty="0"/>
              <a:t> </a:t>
            </a:r>
            <a:r>
              <a:rPr sz="4800" dirty="0"/>
              <a:t>định</a:t>
            </a:r>
            <a:r>
              <a:rPr sz="4800" spc="-250" dirty="0"/>
              <a:t> </a:t>
            </a:r>
            <a:r>
              <a:rPr sz="4800" dirty="0"/>
              <a:t>sức</a:t>
            </a:r>
            <a:r>
              <a:rPr sz="4800" spc="-265" dirty="0"/>
              <a:t> </a:t>
            </a:r>
            <a:r>
              <a:rPr sz="4800" spc="-20" dirty="0"/>
              <a:t>khoẻ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7906384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spc="-20" dirty="0">
                <a:latin typeface="Arial"/>
                <a:cs typeface="Arial"/>
              </a:rPr>
              <a:t>WHO: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Vị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thế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(địa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vị)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nhập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Giáo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dục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(học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vấn)</a:t>
            </a:r>
            <a:endParaRPr sz="2800">
              <a:latin typeface="Arial"/>
              <a:cs typeface="Arial"/>
            </a:endParaRPr>
          </a:p>
          <a:p>
            <a:pPr marL="587375" marR="4321175" lvl="1" indent="-217170">
              <a:lnSpc>
                <a:spcPct val="120000"/>
              </a:lnSpc>
              <a:buChar char="-"/>
              <a:tabLst>
                <a:tab pos="926465" algn="l"/>
              </a:tabLst>
            </a:pPr>
            <a:r>
              <a:rPr sz="2800" dirty="0">
                <a:latin typeface="Arial"/>
                <a:cs typeface="Arial"/>
              </a:rPr>
              <a:t>Môi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trường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vật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lý: 	</a:t>
            </a:r>
            <a:r>
              <a:rPr sz="2800" dirty="0">
                <a:latin typeface="Arial"/>
                <a:cs typeface="Arial"/>
              </a:rPr>
              <a:t>Nước,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không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khí 	</a:t>
            </a:r>
            <a:r>
              <a:rPr sz="2800" spc="-35" dirty="0">
                <a:latin typeface="Arial"/>
                <a:cs typeface="Arial"/>
              </a:rPr>
              <a:t>NLV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lành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mạnh</a:t>
            </a:r>
            <a:endParaRPr sz="2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Nhà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ở/cộng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đồng/đường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giao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thông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toàn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Việc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điều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kiện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việc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59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35" dirty="0"/>
              <a:t>Nguyên</a:t>
            </a:r>
            <a:r>
              <a:rPr sz="4800" spc="-285" dirty="0"/>
              <a:t> </a:t>
            </a:r>
            <a:r>
              <a:rPr sz="4800" dirty="0"/>
              <a:t>tắc</a:t>
            </a:r>
            <a:r>
              <a:rPr sz="4800" spc="-285" dirty="0"/>
              <a:t> </a:t>
            </a:r>
            <a:r>
              <a:rPr sz="4800" spc="-30" dirty="0"/>
              <a:t>phòng</a:t>
            </a:r>
            <a:r>
              <a:rPr sz="4800" spc="-280" dirty="0"/>
              <a:t> </a:t>
            </a:r>
            <a:r>
              <a:rPr sz="4800" spc="-25" dirty="0"/>
              <a:t>chống</a:t>
            </a:r>
            <a:r>
              <a:rPr sz="4800" spc="-270" dirty="0"/>
              <a:t> </a:t>
            </a:r>
            <a:r>
              <a:rPr sz="4800" dirty="0"/>
              <a:t>các</a:t>
            </a:r>
            <a:r>
              <a:rPr sz="4800" spc="-275" dirty="0"/>
              <a:t> </a:t>
            </a:r>
            <a:r>
              <a:rPr sz="4800" spc="-25" dirty="0"/>
              <a:t>BLN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06997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1069975" algn="l"/>
              </a:tabLst>
            </a:pPr>
            <a:r>
              <a:rPr dirty="0">
                <a:solidFill>
                  <a:srgbClr val="FF0000"/>
                </a:solidFill>
              </a:rPr>
              <a:t>Đường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truyền</a:t>
            </a:r>
            <a:r>
              <a:rPr dirty="0"/>
              <a:t>:</a:t>
            </a:r>
            <a:r>
              <a:rPr spc="-70" dirty="0"/>
              <a:t> </a:t>
            </a:r>
            <a:r>
              <a:rPr dirty="0">
                <a:solidFill>
                  <a:srgbClr val="FF0000"/>
                </a:solidFill>
              </a:rPr>
              <a:t>Cắt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đứt,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ngăn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cản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đường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truyền</a:t>
            </a:r>
            <a:r>
              <a:rPr dirty="0"/>
              <a:t>,</a:t>
            </a:r>
            <a:r>
              <a:rPr spc="-65" dirty="0"/>
              <a:t> </a:t>
            </a:r>
            <a:r>
              <a:rPr dirty="0"/>
              <a:t>thông</a:t>
            </a:r>
            <a:r>
              <a:rPr spc="-45" dirty="0"/>
              <a:t> </a:t>
            </a:r>
            <a:r>
              <a:rPr dirty="0"/>
              <a:t>qua</a:t>
            </a:r>
            <a:r>
              <a:rPr spc="-45" dirty="0"/>
              <a:t> </a:t>
            </a:r>
            <a:r>
              <a:rPr spc="-10" dirty="0"/>
              <a:t>việc:</a:t>
            </a:r>
          </a:p>
          <a:p>
            <a:pPr marL="1069975" marR="114300" lvl="1" indent="217170">
              <a:lnSpc>
                <a:spcPct val="120000"/>
              </a:lnSpc>
              <a:buChar char="-"/>
              <a:tabLst>
                <a:tab pos="128714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QL</a:t>
            </a:r>
            <a:r>
              <a:rPr sz="28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sự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phát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tán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mầm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tránh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tiếp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xúc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trực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tiếp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gián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tiếp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như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khử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trùng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vật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dụng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bị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nhiễm,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quản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lý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chất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tiết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từ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người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như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phân,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nước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tiểu,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máu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dịch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tiết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khác.</a:t>
            </a:r>
            <a:endParaRPr sz="2800">
              <a:latin typeface="Arial"/>
              <a:cs typeface="Arial"/>
            </a:endParaRPr>
          </a:p>
          <a:p>
            <a:pPr marL="128714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128714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Diệt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vector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có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vai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trò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cơ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học: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ruồi,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nhặng….</a:t>
            </a:r>
            <a:endParaRPr sz="2800">
              <a:latin typeface="Arial"/>
              <a:cs typeface="Arial"/>
            </a:endParaRPr>
          </a:p>
          <a:p>
            <a:pPr marL="128714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128714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Đảm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bảo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toàn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thực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phẩm.</a:t>
            </a:r>
            <a:endParaRPr sz="2800">
              <a:latin typeface="Arial"/>
              <a:cs typeface="Arial"/>
            </a:endParaRPr>
          </a:p>
          <a:p>
            <a:pPr marL="1069975" marR="177165" lvl="1" indent="217170">
              <a:lnSpc>
                <a:spcPct val="120000"/>
              </a:lnSpc>
              <a:spcBef>
                <a:spcPts val="5"/>
              </a:spcBef>
              <a:buChar char="-"/>
              <a:tabLst>
                <a:tab pos="128714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Diệt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hoặc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hạn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chế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sự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tồn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hay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ngăn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cản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sự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phát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triển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(tới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giai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đoạn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có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khả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năng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lây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nhiễm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theo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vòng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đời)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mầm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bệnh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ở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môi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diệt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côn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trùng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vật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chủ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trung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gian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4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30" dirty="0"/>
              <a:t>Nguyên</a:t>
            </a:r>
            <a:r>
              <a:rPr sz="4800" spc="-280" dirty="0"/>
              <a:t> </a:t>
            </a:r>
            <a:r>
              <a:rPr sz="4800" dirty="0"/>
              <a:t>tắc</a:t>
            </a:r>
            <a:r>
              <a:rPr sz="4800" spc="-295" dirty="0"/>
              <a:t> </a:t>
            </a:r>
            <a:r>
              <a:rPr sz="4800" spc="-30" dirty="0"/>
              <a:t>phòng</a:t>
            </a:r>
            <a:r>
              <a:rPr sz="4800" spc="-280" dirty="0"/>
              <a:t> </a:t>
            </a:r>
            <a:r>
              <a:rPr sz="4800" spc="-25" dirty="0"/>
              <a:t>chống</a:t>
            </a:r>
            <a:r>
              <a:rPr sz="4800" spc="-265" dirty="0"/>
              <a:t> </a:t>
            </a:r>
            <a:r>
              <a:rPr sz="4800" dirty="0"/>
              <a:t>các</a:t>
            </a:r>
            <a:r>
              <a:rPr sz="4800" spc="-280" dirty="0"/>
              <a:t> </a:t>
            </a:r>
            <a:r>
              <a:rPr sz="4800" spc="-25" dirty="0"/>
              <a:t>BLN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79016" y="1753006"/>
            <a:ext cx="9868535" cy="19030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0320" algn="just">
              <a:lnSpc>
                <a:spcPct val="100000"/>
              </a:lnSpc>
              <a:spcBef>
                <a:spcPts val="434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Đối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với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nguồn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cảm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thụ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 marR="5080" indent="7620" algn="just">
              <a:lnSpc>
                <a:spcPct val="110000"/>
              </a:lnSpc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Ngăn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cản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sự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xâm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nhập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mầm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bệnh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như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dùng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phương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tiện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bảo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hộ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tăng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cường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khả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kháng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nguồn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cảm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thụ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như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tiêm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vaccine,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tăng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cường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thể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lực.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5432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PC</a:t>
            </a:r>
            <a:r>
              <a:rPr sz="4800" spc="-280" dirty="0"/>
              <a:t> </a:t>
            </a:r>
            <a:r>
              <a:rPr sz="4800" dirty="0"/>
              <a:t>các</a:t>
            </a:r>
            <a:r>
              <a:rPr sz="4800" spc="-245" dirty="0"/>
              <a:t> </a:t>
            </a:r>
            <a:r>
              <a:rPr sz="4800" spc="-10" dirty="0"/>
              <a:t>bệnh</a:t>
            </a:r>
            <a:r>
              <a:rPr sz="4800" spc="-245" dirty="0"/>
              <a:t> </a:t>
            </a:r>
            <a:r>
              <a:rPr sz="4800" spc="-25" dirty="0"/>
              <a:t>thường</a:t>
            </a:r>
            <a:r>
              <a:rPr sz="4800" spc="-270" dirty="0"/>
              <a:t> </a:t>
            </a:r>
            <a:r>
              <a:rPr sz="4800" dirty="0"/>
              <a:t>gặp</a:t>
            </a:r>
            <a:r>
              <a:rPr sz="4800" spc="-254" dirty="0"/>
              <a:t> </a:t>
            </a:r>
            <a:r>
              <a:rPr sz="4800" spc="-20" dirty="0"/>
              <a:t>khác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53006"/>
            <a:ext cx="5429885" cy="28422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434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nhiễm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gặp: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335"/>
              </a:spcBef>
              <a:buChar char="-"/>
              <a:tabLst>
                <a:tab pos="587375" algn="l"/>
              </a:tabLst>
            </a:pPr>
            <a:r>
              <a:rPr sz="2800" spc="-20" dirty="0">
                <a:latin typeface="Arial"/>
                <a:cs typeface="Arial"/>
              </a:rPr>
              <a:t>SXHD</a:t>
            </a:r>
            <a:endParaRPr sz="2800" dirty="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-"/>
              <a:tabLst>
                <a:tab pos="579755" algn="l"/>
              </a:tabLst>
            </a:pPr>
            <a:r>
              <a:rPr sz="2800" spc="-155" dirty="0">
                <a:solidFill>
                  <a:schemeClr val="tx1"/>
                </a:solidFill>
                <a:latin typeface="Arial"/>
                <a:cs typeface="Arial"/>
              </a:rPr>
              <a:t>TAY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CHÂN -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MIỆNG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340"/>
              </a:spcBef>
              <a:buChar char="-"/>
              <a:tabLst>
                <a:tab pos="587375" algn="l"/>
              </a:tabLst>
            </a:pPr>
            <a:r>
              <a:rPr sz="2800" spc="-25" dirty="0">
                <a:latin typeface="Arial"/>
                <a:cs typeface="Arial"/>
              </a:rPr>
              <a:t>Covid-19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33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Nhiễm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giun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335"/>
              </a:spcBef>
              <a:buChar char="-"/>
              <a:tabLst>
                <a:tab pos="587375" algn="l"/>
              </a:tabLst>
            </a:pPr>
            <a:r>
              <a:rPr sz="2800" spc="-25" dirty="0">
                <a:latin typeface="Arial"/>
                <a:cs typeface="Arial"/>
              </a:rPr>
              <a:t>ĐTĐ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291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305" dirty="0"/>
              <a:t> </a:t>
            </a:r>
            <a:r>
              <a:rPr sz="4800" spc="-25" dirty="0"/>
              <a:t>chống</a:t>
            </a:r>
            <a:r>
              <a:rPr sz="4800" spc="-300" dirty="0"/>
              <a:t> </a:t>
            </a:r>
            <a:r>
              <a:rPr sz="4800" spc="-10" dirty="0"/>
              <a:t>bệnh</a:t>
            </a:r>
            <a:r>
              <a:rPr sz="4800" spc="-300" dirty="0"/>
              <a:t> </a:t>
            </a:r>
            <a:r>
              <a:rPr sz="4800" spc="-20" dirty="0"/>
              <a:t>SXHD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822599"/>
            <a:ext cx="10184130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Muỗi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đực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hay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muỗi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cái?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Nơi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đẻ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trứng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ưa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thích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muỗi?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Trứng</a:t>
            </a:r>
            <a:r>
              <a:rPr sz="2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muỗi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khô?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đơn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giản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hữu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hiệu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nhất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phòng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ngừa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SXHD?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“Muỗi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vua”: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Nước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trong,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sạch.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Trứng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muỗi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tồn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nơi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khô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ráo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tháng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396" y="565150"/>
            <a:ext cx="9216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280" dirty="0"/>
              <a:t> </a:t>
            </a:r>
            <a:r>
              <a:rPr sz="4800" spc="-25" dirty="0"/>
              <a:t>chống</a:t>
            </a:r>
            <a:r>
              <a:rPr sz="4800" spc="-265" dirty="0"/>
              <a:t> </a:t>
            </a:r>
            <a:r>
              <a:rPr sz="4800" spc="-10" dirty="0"/>
              <a:t>bệnh</a:t>
            </a:r>
            <a:r>
              <a:rPr sz="4800" spc="-275" dirty="0"/>
              <a:t> </a:t>
            </a:r>
            <a:r>
              <a:rPr sz="4800" dirty="0"/>
              <a:t>SXH</a:t>
            </a:r>
            <a:r>
              <a:rPr sz="4800" spc="-315" dirty="0"/>
              <a:t> </a:t>
            </a:r>
            <a:r>
              <a:rPr sz="4800" spc="-10" dirty="0"/>
              <a:t>Dengue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2067385"/>
            <a:ext cx="11887200" cy="380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745490" indent="-358140">
              <a:lnSpc>
                <a:spcPct val="110100"/>
              </a:lnSpc>
              <a:spcBef>
                <a:spcPts val="10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nhiễm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rút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Dengue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(DEN)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cấp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tính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muỗi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(chủ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yếu </a:t>
            </a:r>
            <a:r>
              <a:rPr sz="2800" dirty="0">
                <a:latin typeface="Arial"/>
                <a:cs typeface="Arial"/>
              </a:rPr>
              <a:t>Aedes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aegypti)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thể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gây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dịch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lớn.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33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Muỗi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thể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bệnh/suốt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đời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sau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nhiễm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8-</a:t>
            </a:r>
            <a:r>
              <a:rPr sz="2800" dirty="0">
                <a:latin typeface="Arial"/>
                <a:cs typeface="Arial"/>
              </a:rPr>
              <a:t>12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ngày.</a:t>
            </a:r>
            <a:endParaRPr sz="2800" dirty="0">
              <a:latin typeface="Arial"/>
              <a:cs typeface="Arial"/>
            </a:endParaRPr>
          </a:p>
          <a:p>
            <a:pPr marL="370205" marR="1275715" indent="-358140">
              <a:lnSpc>
                <a:spcPts val="3700"/>
              </a:lnSpc>
              <a:spcBef>
                <a:spcPts val="1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dịch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lưu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hành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địa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phương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VN,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nhất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tỉnh </a:t>
            </a:r>
            <a:r>
              <a:rPr sz="2800" dirty="0">
                <a:latin typeface="Arial"/>
                <a:cs typeface="Arial"/>
              </a:rPr>
              <a:t>ĐBSCL,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ĐB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Bắc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bộ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vùng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biển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miền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Trung.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15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xuất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năm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miền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miền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Trung.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33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Chưa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vắc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xin,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thuốc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đặc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hiệu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33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 err="1">
                <a:latin typeface="Arial"/>
                <a:cs typeface="Arial"/>
              </a:rPr>
              <a:t>Dự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báo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đỉnh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dịch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tháng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8-</a:t>
            </a:r>
            <a:r>
              <a:rPr sz="2800" dirty="0">
                <a:latin typeface="Arial"/>
                <a:cs typeface="Arial"/>
              </a:rPr>
              <a:t>10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(thời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tiết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nóng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ẩm,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mưa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nhiều)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7510" y="-101105"/>
            <a:ext cx="10324490" cy="1489455"/>
          </a:xfrm>
          <a:prstGeom prst="rect">
            <a:avLst/>
          </a:prstGeom>
        </p:spPr>
        <p:txBody>
          <a:bodyPr vert="horz" wrap="square" lIns="0" tIns="344932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315" dirty="0"/>
              <a:t> </a:t>
            </a:r>
            <a:r>
              <a:rPr sz="4800" spc="-25" dirty="0"/>
              <a:t>chống</a:t>
            </a:r>
            <a:r>
              <a:rPr sz="4800" spc="-290" dirty="0"/>
              <a:t> </a:t>
            </a:r>
            <a:r>
              <a:rPr sz="4800" spc="-10" dirty="0"/>
              <a:t>bệnh</a:t>
            </a:r>
            <a:r>
              <a:rPr sz="4800" spc="-310" dirty="0"/>
              <a:t> </a:t>
            </a:r>
            <a:r>
              <a:rPr sz="4800" spc="-25" dirty="0"/>
              <a:t>SXH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75759" y="1802564"/>
            <a:ext cx="11440481" cy="343299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lang="en-US" sz="2800" dirty="0" err="1">
                <a:latin typeface="Arial"/>
                <a:cs typeface="Arial"/>
              </a:rPr>
              <a:t>Tình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hình</a:t>
            </a:r>
            <a:r>
              <a:rPr lang="en-US" sz="2800" dirty="0">
                <a:latin typeface="Arial"/>
                <a:cs typeface="Arial"/>
              </a:rPr>
              <a:t> ca </a:t>
            </a:r>
            <a:r>
              <a:rPr lang="en-US" sz="2800" dirty="0" err="1">
                <a:latin typeface="Arial"/>
                <a:cs typeface="Arial"/>
              </a:rPr>
              <a:t>bệnh</a:t>
            </a:r>
            <a:r>
              <a:rPr lang="en-US" sz="2800" dirty="0">
                <a:latin typeface="Arial"/>
                <a:cs typeface="Arial"/>
              </a:rPr>
              <a:t> SXH </a:t>
            </a:r>
            <a:r>
              <a:rPr lang="en-US" sz="2800" dirty="0" err="1">
                <a:latin typeface="Arial"/>
                <a:cs typeface="Arial"/>
              </a:rPr>
              <a:t>tính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đến</a:t>
            </a:r>
            <a:r>
              <a:rPr lang="en-US" sz="2800" dirty="0">
                <a:latin typeface="Arial"/>
                <a:cs typeface="Arial"/>
              </a:rPr>
              <a:t> T4/2024.</a:t>
            </a:r>
          </a:p>
          <a:p>
            <a:pPr marL="370205" indent="-357505"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lang="en-US" sz="2800" dirty="0" err="1">
                <a:latin typeface="Arial"/>
                <a:cs typeface="Arial"/>
              </a:rPr>
              <a:t>Cả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nước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có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số</a:t>
            </a:r>
            <a:r>
              <a:rPr lang="en-US" sz="2800" dirty="0">
                <a:latin typeface="Arial"/>
                <a:cs typeface="Arial"/>
              </a:rPr>
              <a:t> ca </a:t>
            </a:r>
            <a:r>
              <a:rPr lang="en-US" sz="2800" dirty="0" err="1">
                <a:latin typeface="Arial"/>
                <a:cs typeface="Arial"/>
              </a:rPr>
              <a:t>mắc</a:t>
            </a:r>
            <a:r>
              <a:rPr lang="en-US" sz="2800" dirty="0">
                <a:latin typeface="Arial"/>
                <a:cs typeface="Arial"/>
              </a:rPr>
              <a:t>/</a:t>
            </a:r>
            <a:r>
              <a:rPr lang="en-US" sz="2800" dirty="0" err="1">
                <a:latin typeface="Arial"/>
                <a:cs typeface="Arial"/>
              </a:rPr>
              <a:t>chết</a:t>
            </a:r>
            <a:r>
              <a:rPr lang="en-US" sz="2800" dirty="0">
                <a:latin typeface="Arial"/>
                <a:cs typeface="Arial"/>
              </a:rPr>
              <a:t>: </a:t>
            </a:r>
            <a:r>
              <a:rPr lang="en-US" sz="2800" b="1" dirty="0">
                <a:latin typeface="Arial"/>
                <a:cs typeface="Arial"/>
              </a:rPr>
              <a:t>15.213</a:t>
            </a:r>
            <a:r>
              <a:rPr lang="en-US" sz="2800" dirty="0">
                <a:latin typeface="Arial"/>
                <a:cs typeface="Arial"/>
              </a:rPr>
              <a:t> M/1C</a:t>
            </a:r>
          </a:p>
          <a:p>
            <a:pPr marL="370205" indent="-357505"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lang="en-US" sz="2800" dirty="0">
                <a:latin typeface="Arial"/>
                <a:cs typeface="Arial"/>
              </a:rPr>
              <a:t>Trong </a:t>
            </a:r>
            <a:r>
              <a:rPr lang="en-US" sz="2800" dirty="0" err="1">
                <a:latin typeface="Arial"/>
                <a:cs typeface="Arial"/>
              </a:rPr>
              <a:t>đó</a:t>
            </a:r>
            <a:r>
              <a:rPr lang="en-US" sz="2800" dirty="0">
                <a:latin typeface="Arial"/>
                <a:cs typeface="Arial"/>
              </a:rPr>
              <a:t>: </a:t>
            </a:r>
            <a:r>
              <a:rPr lang="en-US" sz="2800" dirty="0" err="1">
                <a:latin typeface="Arial"/>
                <a:cs typeface="Arial"/>
              </a:rPr>
              <a:t>Miền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Bắc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902M</a:t>
            </a:r>
            <a:r>
              <a:rPr lang="en-US" sz="2800" dirty="0">
                <a:latin typeface="Arial"/>
                <a:cs typeface="Arial"/>
              </a:rPr>
              <a:t>/0C, </a:t>
            </a:r>
            <a:r>
              <a:rPr lang="en-US" sz="2800" dirty="0" err="1">
                <a:latin typeface="Arial"/>
                <a:cs typeface="Arial"/>
              </a:rPr>
              <a:t>Miền</a:t>
            </a:r>
            <a:r>
              <a:rPr lang="en-US" sz="2800" dirty="0">
                <a:latin typeface="Arial"/>
                <a:cs typeface="Arial"/>
              </a:rPr>
              <a:t> Trung </a:t>
            </a:r>
            <a:r>
              <a:rPr lang="en-US" sz="2800" b="1" dirty="0">
                <a:latin typeface="Arial"/>
                <a:cs typeface="Arial"/>
              </a:rPr>
              <a:t>4.949M</a:t>
            </a:r>
            <a:r>
              <a:rPr lang="en-US" sz="2800" dirty="0">
                <a:latin typeface="Arial"/>
                <a:cs typeface="Arial"/>
              </a:rPr>
              <a:t>/1C, </a:t>
            </a:r>
          </a:p>
          <a:p>
            <a:pPr marL="370205" indent="-357505"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lang="en-US" sz="2800" dirty="0" err="1">
                <a:latin typeface="Arial"/>
                <a:cs typeface="Arial"/>
              </a:rPr>
              <a:t>Tây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Nguyên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779M</a:t>
            </a:r>
            <a:r>
              <a:rPr lang="en-US" sz="2800" dirty="0">
                <a:latin typeface="Arial"/>
                <a:cs typeface="Arial"/>
              </a:rPr>
              <a:t>/0C, </a:t>
            </a:r>
            <a:r>
              <a:rPr lang="en-US" sz="2800" dirty="0" err="1">
                <a:latin typeface="Arial"/>
                <a:cs typeface="Arial"/>
              </a:rPr>
              <a:t>Miền</a:t>
            </a:r>
            <a:r>
              <a:rPr lang="en-US" sz="2800" dirty="0">
                <a:latin typeface="Arial"/>
                <a:cs typeface="Arial"/>
              </a:rPr>
              <a:t> Nam </a:t>
            </a:r>
            <a:r>
              <a:rPr lang="en-US" sz="2800" b="1" dirty="0">
                <a:latin typeface="Arial"/>
                <a:cs typeface="Arial"/>
              </a:rPr>
              <a:t>8.583M</a:t>
            </a:r>
            <a:r>
              <a:rPr lang="en-US" sz="2800" dirty="0">
                <a:latin typeface="Arial"/>
                <a:cs typeface="Arial"/>
              </a:rPr>
              <a:t>/0C</a:t>
            </a:r>
          </a:p>
          <a:p>
            <a:pPr marL="370205" indent="-357505"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lang="en-US" sz="2800" dirty="0">
                <a:latin typeface="Arial"/>
                <a:cs typeface="Arial"/>
              </a:rPr>
              <a:t>: KV </a:t>
            </a:r>
            <a:r>
              <a:rPr lang="en-US" sz="2800" dirty="0" err="1">
                <a:latin typeface="Arial"/>
                <a:cs typeface="Arial"/>
              </a:rPr>
              <a:t>Miền</a:t>
            </a:r>
            <a:r>
              <a:rPr lang="en-US" sz="2800" dirty="0">
                <a:latin typeface="Arial"/>
                <a:cs typeface="Arial"/>
              </a:rPr>
              <a:t> Trung </a:t>
            </a:r>
            <a:r>
              <a:rPr lang="en-US" sz="2800" dirty="0" err="1">
                <a:latin typeface="Arial"/>
                <a:cs typeface="Arial"/>
              </a:rPr>
              <a:t>có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vi-VN" sz="2800" dirty="0">
                <a:latin typeface="Arial"/>
                <a:cs typeface="Arial"/>
              </a:rPr>
              <a:t>Số ca mắc/chết: 4.949M/1C </a:t>
            </a:r>
            <a:r>
              <a:rPr lang="vi-VN" sz="2800" b="1" dirty="0">
                <a:latin typeface="Arial"/>
                <a:cs typeface="Arial"/>
              </a:rPr>
              <a:t>giảm 35,1% </a:t>
            </a:r>
            <a:r>
              <a:rPr lang="vi-VN" sz="2800" dirty="0">
                <a:latin typeface="Arial"/>
                <a:cs typeface="Arial"/>
              </a:rPr>
              <a:t>so với cùng kỳ 2023 là 7.623M/3C. </a:t>
            </a:r>
            <a:r>
              <a:rPr lang="en-US" sz="2200" dirty="0">
                <a:latin typeface="Arial"/>
                <a:cs typeface="Arial"/>
              </a:rPr>
              <a:t>(</a:t>
            </a:r>
            <a:r>
              <a:rPr lang="vi-VN" sz="2200" b="1" dirty="0">
                <a:latin typeface="Arial"/>
                <a:cs typeface="Arial"/>
              </a:rPr>
              <a:t>Đà Nẵng 1399 ca, Bình Định 828 ca</a:t>
            </a:r>
            <a:r>
              <a:rPr lang="vi-VN" sz="2200" dirty="0">
                <a:latin typeface="Arial"/>
                <a:cs typeface="Arial"/>
              </a:rPr>
              <a:t>, </a:t>
            </a:r>
            <a:r>
              <a:rPr lang="en-US" sz="2200" dirty="0">
                <a:latin typeface="Arial"/>
                <a:cs typeface="Arial"/>
              </a:rPr>
              <a:t>K</a:t>
            </a:r>
            <a:r>
              <a:rPr lang="vi-VN" sz="2200" dirty="0">
                <a:latin typeface="Arial"/>
                <a:cs typeface="Arial"/>
              </a:rPr>
              <a:t> Hòa 684 ca, Phú Yên 546 ca, Bình Thuận 408 ca, </a:t>
            </a:r>
            <a:r>
              <a:rPr lang="en-US" sz="2200" dirty="0" err="1">
                <a:latin typeface="Arial"/>
                <a:cs typeface="Arial"/>
              </a:rPr>
              <a:t>QNam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vi-VN" sz="2200" dirty="0">
                <a:latin typeface="Arial"/>
                <a:cs typeface="Arial"/>
              </a:rPr>
              <a:t>402 ca. Các tỉnh còn lại dưới 200 ca</a:t>
            </a:r>
            <a:r>
              <a:rPr lang="en-US" sz="2200" dirty="0">
                <a:latin typeface="Arial"/>
                <a:cs typeface="Arial"/>
              </a:rPr>
              <a:t>)</a:t>
            </a:r>
            <a:r>
              <a:rPr lang="vi-VN" sz="22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7510" y="-101105"/>
            <a:ext cx="10324490" cy="1489455"/>
          </a:xfrm>
          <a:prstGeom prst="rect">
            <a:avLst/>
          </a:prstGeom>
        </p:spPr>
        <p:txBody>
          <a:bodyPr vert="horz" wrap="square" lIns="0" tIns="344932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315" dirty="0"/>
              <a:t> </a:t>
            </a:r>
            <a:r>
              <a:rPr sz="4800" spc="-25" dirty="0"/>
              <a:t>chống</a:t>
            </a:r>
            <a:r>
              <a:rPr sz="4800" spc="-290" dirty="0"/>
              <a:t> </a:t>
            </a:r>
            <a:r>
              <a:rPr sz="4800" spc="-10" dirty="0"/>
              <a:t>bệnh</a:t>
            </a:r>
            <a:r>
              <a:rPr sz="4800" spc="-310" dirty="0"/>
              <a:t> </a:t>
            </a:r>
            <a:r>
              <a:rPr sz="4800" spc="-25" dirty="0"/>
              <a:t>SXH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75759" y="2079577"/>
            <a:ext cx="11440481" cy="399468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Ủ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3-</a:t>
            </a:r>
            <a:r>
              <a:rPr sz="2800" dirty="0">
                <a:latin typeface="Arial"/>
                <a:cs typeface="Arial"/>
              </a:rPr>
              <a:t>14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ngày,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TB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5-</a:t>
            </a:r>
            <a:r>
              <a:rPr sz="2800" dirty="0">
                <a:latin typeface="Arial"/>
                <a:cs typeface="Arial"/>
              </a:rPr>
              <a:t>7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ngày,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thể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dài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hoặc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ngắn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hơn</a:t>
            </a:r>
            <a:endParaRPr sz="2800" dirty="0">
              <a:latin typeface="Arial"/>
              <a:cs typeface="Arial"/>
            </a:endParaRPr>
          </a:p>
          <a:p>
            <a:pPr marL="370205" marR="100330" indent="-358140"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NB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nguồn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trong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thời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kỳ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sốt,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nhất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ngày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đầu.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thể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từ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12-</a:t>
            </a:r>
            <a:r>
              <a:rPr sz="2800" dirty="0">
                <a:latin typeface="Arial"/>
                <a:cs typeface="Arial"/>
              </a:rPr>
              <a:t>18g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trước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sốt.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Khởi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phát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đột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ngột,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liên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tục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3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giai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đoạn: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GĐ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sốt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GĐ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nặng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bắt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đầu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hết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sốt,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N3-</a:t>
            </a:r>
            <a:r>
              <a:rPr sz="2800" dirty="0">
                <a:latin typeface="Arial"/>
                <a:cs typeface="Arial"/>
              </a:rPr>
              <a:t>7,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kéo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dài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24-</a:t>
            </a:r>
            <a:r>
              <a:rPr sz="2800" dirty="0">
                <a:latin typeface="Arial"/>
                <a:cs typeface="Arial"/>
              </a:rPr>
              <a:t>48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giờ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GĐ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phục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hồi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104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932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315" dirty="0"/>
              <a:t> </a:t>
            </a:r>
            <a:r>
              <a:rPr sz="4800" spc="-25" dirty="0"/>
              <a:t>chống</a:t>
            </a:r>
            <a:r>
              <a:rPr sz="4800" spc="-290" dirty="0"/>
              <a:t> </a:t>
            </a:r>
            <a:r>
              <a:rPr sz="4800" spc="-10" dirty="0"/>
              <a:t>bệnh</a:t>
            </a:r>
            <a:r>
              <a:rPr sz="4800" spc="-310" dirty="0"/>
              <a:t> </a:t>
            </a:r>
            <a:r>
              <a:rPr sz="4800" spc="-25" dirty="0"/>
              <a:t>SXH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862310" cy="361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Gđ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toàn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phát: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Biểu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tuỳ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người:</a:t>
            </a:r>
            <a:endParaRPr sz="280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579755" algn="l"/>
              </a:tabLst>
            </a:pP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sốt,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đau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đầu,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đau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nhức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hốc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mắt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Đau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mỏi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cơ,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khớp,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mệt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nhiều,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phát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ban,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buồn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nôn/nôn,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tiêu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chảy.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NB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thể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đau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xuất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dưới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mắt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đỏ</a:t>
            </a:r>
            <a:endParaRPr sz="2800">
              <a:latin typeface="Arial"/>
              <a:cs typeface="Arial"/>
            </a:endParaRPr>
          </a:p>
          <a:p>
            <a:pPr marL="12700" marR="83820" lvl="1" indent="574675" algn="just">
              <a:lnSpc>
                <a:spcPct val="120000"/>
              </a:lnSpc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Một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NB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thể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triệu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chứng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nặng: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đau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bụng,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chướng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bụng, </a:t>
            </a:r>
            <a:r>
              <a:rPr sz="2800" dirty="0">
                <a:latin typeface="Arial"/>
                <a:cs typeface="Arial"/>
              </a:rPr>
              <a:t>nôn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máu,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chảy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máu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mũi,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phân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đen,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giật,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kinh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nguyệt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đến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sớm, </a:t>
            </a:r>
            <a:r>
              <a:rPr sz="2800" dirty="0">
                <a:latin typeface="Arial"/>
                <a:cs typeface="Arial"/>
              </a:rPr>
              <a:t>số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lượng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nhiều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hoặc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kéo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dài.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0667"/>
            <a:ext cx="7304532" cy="63352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0691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Chiến</a:t>
            </a:r>
            <a:r>
              <a:rPr sz="4800" spc="-310" dirty="0"/>
              <a:t> </a:t>
            </a:r>
            <a:r>
              <a:rPr sz="4800" dirty="0"/>
              <a:t>lược</a:t>
            </a:r>
            <a:r>
              <a:rPr sz="4800" spc="-320" dirty="0"/>
              <a:t> </a:t>
            </a:r>
            <a:r>
              <a:rPr sz="4800" spc="-25" dirty="0"/>
              <a:t>phòng</a:t>
            </a:r>
            <a:r>
              <a:rPr sz="4800" spc="-295" dirty="0"/>
              <a:t> </a:t>
            </a:r>
            <a:r>
              <a:rPr sz="4800" spc="-10" dirty="0"/>
              <a:t>bệnh</a:t>
            </a:r>
            <a:r>
              <a:rPr sz="4800" spc="-295" dirty="0"/>
              <a:t> </a:t>
            </a:r>
            <a:r>
              <a:rPr sz="4800" spc="-20" dirty="0"/>
              <a:t>SXHD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822599"/>
            <a:ext cx="10340340" cy="4170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205" marR="5080" indent="-358140">
              <a:lnSpc>
                <a:spcPct val="120000"/>
              </a:lnSpc>
              <a:spcBef>
                <a:spcPts val="9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Phòng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bệnh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chủ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yếu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là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giải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quyết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véc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tơ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truyền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bệnh</a:t>
            </a:r>
            <a:r>
              <a:rPr sz="28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như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phun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hóa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chất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diệt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muỗi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và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diệt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lăng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quăng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(bọ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gậy)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“Không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có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lăng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quăng,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bọ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gậy,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không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có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SXH”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BYT: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10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phút/tuần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diệt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LQ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và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thực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hiện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các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BP</a:t>
            </a:r>
            <a:r>
              <a:rPr sz="28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phòng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bệnh: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Loại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nơi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muỗi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đẻ: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dọn,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đổ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nước,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úp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ngược,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đậy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kín,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muối/dầu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Diệt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lăng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quăng/bọ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gậy: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vệ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sinh,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thả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cá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Diệt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muỗi: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Phun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hoá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chất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57975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Tránh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bị</a:t>
            </a:r>
            <a:r>
              <a:rPr sz="28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muỗi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đốt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6FC0"/>
                </a:solidFill>
              </a:rPr>
              <a:t>Yếu</a:t>
            </a:r>
            <a:r>
              <a:rPr sz="4800" spc="-270" dirty="0">
                <a:solidFill>
                  <a:srgbClr val="006FC0"/>
                </a:solidFill>
              </a:rPr>
              <a:t> </a:t>
            </a:r>
            <a:r>
              <a:rPr sz="4800" dirty="0">
                <a:solidFill>
                  <a:srgbClr val="006FC0"/>
                </a:solidFill>
              </a:rPr>
              <a:t>tố</a:t>
            </a:r>
            <a:r>
              <a:rPr sz="4800" spc="-265" dirty="0">
                <a:solidFill>
                  <a:srgbClr val="006FC0"/>
                </a:solidFill>
              </a:rPr>
              <a:t> </a:t>
            </a:r>
            <a:r>
              <a:rPr sz="4800" spc="-25" dirty="0"/>
              <a:t>quyết</a:t>
            </a:r>
            <a:r>
              <a:rPr sz="4800" spc="-245" dirty="0"/>
              <a:t> </a:t>
            </a:r>
            <a:r>
              <a:rPr sz="4800" dirty="0"/>
              <a:t>định</a:t>
            </a:r>
            <a:r>
              <a:rPr sz="4800" spc="-250" dirty="0"/>
              <a:t> </a:t>
            </a:r>
            <a:r>
              <a:rPr sz="4800" dirty="0"/>
              <a:t>sức</a:t>
            </a:r>
            <a:r>
              <a:rPr sz="4800" spc="-265" dirty="0"/>
              <a:t> </a:t>
            </a:r>
            <a:r>
              <a:rPr sz="4800" spc="-20" dirty="0"/>
              <a:t>khoẻ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106660" cy="361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spc="-20" dirty="0">
                <a:latin typeface="Arial"/>
                <a:cs typeface="Arial"/>
              </a:rPr>
              <a:t>WHO: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Mạng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lưới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hỗ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trợ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XH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Di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truyền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Hành</a:t>
            </a:r>
            <a:r>
              <a:rPr sz="2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vi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cá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nhân,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kỹ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năng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ứng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xử/ứng</a:t>
            </a:r>
            <a:r>
              <a:rPr sz="2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Arial"/>
                <a:cs typeface="Arial"/>
              </a:rPr>
              <a:t>phó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Dịch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vụ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tế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Giới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tính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Đổ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lỗi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ghi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công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hoàn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toàn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nhân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không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phù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hợp.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534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20795"/>
              <a:ext cx="12192000" cy="35372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667"/>
            <a:ext cx="12192000" cy="6847840"/>
            <a:chOff x="0" y="10667"/>
            <a:chExt cx="12192000" cy="684784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67"/>
              <a:ext cx="12192000" cy="66065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38315"/>
            <a:chOff x="0" y="0"/>
            <a:chExt cx="12192000" cy="6838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1332" cy="35295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07078"/>
              <a:ext cx="12192000" cy="35311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579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Phòng</a:t>
            </a:r>
            <a:r>
              <a:rPr sz="4800" spc="-290" dirty="0"/>
              <a:t> </a:t>
            </a:r>
            <a:r>
              <a:rPr sz="4800" spc="-25" dirty="0"/>
              <a:t>chống</a:t>
            </a:r>
            <a:r>
              <a:rPr sz="4800" spc="-260" dirty="0"/>
              <a:t> </a:t>
            </a:r>
            <a:r>
              <a:rPr sz="4800" spc="-10" dirty="0"/>
              <a:t>bệnh</a:t>
            </a:r>
            <a:r>
              <a:rPr sz="4800" spc="-280" dirty="0"/>
              <a:t> </a:t>
            </a:r>
            <a:r>
              <a:rPr sz="4800" spc="-180" dirty="0"/>
              <a:t>Tay-</a:t>
            </a:r>
            <a:r>
              <a:rPr sz="4800" spc="-80" dirty="0"/>
              <a:t>Chân-</a:t>
            </a:r>
            <a:r>
              <a:rPr sz="4800" spc="-10" dirty="0"/>
              <a:t>Miệng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484485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truyền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nhiễm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cấp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tính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rút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nhóm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Enterovirus</a:t>
            </a:r>
            <a:endParaRPr sz="2800">
              <a:latin typeface="Arial"/>
              <a:cs typeface="Arial"/>
            </a:endParaRPr>
          </a:p>
          <a:p>
            <a:pPr marL="370205" marR="401955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người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người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tiêu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hóa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hoặc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tiếp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xúc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với </a:t>
            </a:r>
            <a:r>
              <a:rPr sz="2800" dirty="0">
                <a:latin typeface="Arial"/>
                <a:cs typeface="Arial"/>
              </a:rPr>
              <a:t>nước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bọt,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dịch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tiết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mũi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họng,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bọng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nước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vỡ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của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người </a:t>
            </a:r>
            <a:r>
              <a:rPr sz="2800" dirty="0">
                <a:latin typeface="Arial"/>
                <a:cs typeface="Arial"/>
              </a:rPr>
              <a:t>bệnh,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gặp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trẻ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dưới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tuổi.</a:t>
            </a:r>
            <a:endParaRPr sz="2800">
              <a:latin typeface="Arial"/>
              <a:cs typeface="Arial"/>
            </a:endParaRPr>
          </a:p>
          <a:p>
            <a:pPr marL="370205" marR="477520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Bệnh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biểu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hiện: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sốt,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đau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họng,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loét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miệng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lợi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lưỡi, </a:t>
            </a:r>
            <a:r>
              <a:rPr sz="2800" dirty="0">
                <a:latin typeface="Arial"/>
                <a:cs typeface="Arial"/>
              </a:rPr>
              <a:t>phỏng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nước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lòng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bàn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tay,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bàn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chân,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gối,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mông.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Chưa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vắc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xin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chưa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có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thuốc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điều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trị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đặc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hiệu.</a:t>
            </a:r>
            <a:endParaRPr sz="2800">
              <a:latin typeface="Arial"/>
              <a:cs typeface="Arial"/>
            </a:endParaRPr>
          </a:p>
          <a:p>
            <a:pPr marL="370205" marR="864869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Các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biện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pháp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vệ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nhân,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vệ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môi </a:t>
            </a:r>
            <a:r>
              <a:rPr sz="2800" dirty="0">
                <a:latin typeface="Arial"/>
                <a:cs typeface="Arial"/>
              </a:rPr>
              <a:t>trường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hạn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chế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lan.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932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295" dirty="0"/>
              <a:t> </a:t>
            </a:r>
            <a:r>
              <a:rPr sz="4800" spc="-25" dirty="0"/>
              <a:t>chống</a:t>
            </a:r>
            <a:r>
              <a:rPr sz="4800" spc="-275" dirty="0"/>
              <a:t> </a:t>
            </a:r>
            <a:r>
              <a:rPr sz="4800" spc="-10" dirty="0"/>
              <a:t>bệnh</a:t>
            </a:r>
            <a:r>
              <a:rPr sz="4800" spc="-290" dirty="0"/>
              <a:t> </a:t>
            </a:r>
            <a:r>
              <a:rPr sz="4800" spc="-175" dirty="0"/>
              <a:t>Tay-</a:t>
            </a:r>
            <a:r>
              <a:rPr sz="4800" spc="-80" dirty="0"/>
              <a:t>Chân-</a:t>
            </a:r>
            <a:r>
              <a:rPr sz="4800" spc="-10" dirty="0"/>
              <a:t>Miệng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10453370" cy="30479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VN: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xảy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tháng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3-</a:t>
            </a:r>
            <a:r>
              <a:rPr sz="2800" dirty="0">
                <a:latin typeface="Arial"/>
                <a:cs typeface="Arial"/>
              </a:rPr>
              <a:t>5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tháng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9-12.</a:t>
            </a:r>
            <a:endParaRPr sz="2800" dirty="0">
              <a:latin typeface="Arial"/>
              <a:cs typeface="Arial"/>
            </a:endParaRPr>
          </a:p>
          <a:p>
            <a:pPr marL="370205" marR="5080" indent="-358140">
              <a:lnSpc>
                <a:spcPts val="4029"/>
              </a:lnSpc>
              <a:spcBef>
                <a:spcPts val="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 err="1">
                <a:latin typeface="Arial"/>
                <a:cs typeface="Arial"/>
              </a:rPr>
              <a:t>Trường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dễ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lây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lan,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đb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cơ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sở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GDMN,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nhà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trẻ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đình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không </a:t>
            </a:r>
            <a:r>
              <a:rPr sz="2800" dirty="0">
                <a:latin typeface="Arial"/>
                <a:cs typeface="Arial"/>
              </a:rPr>
              <a:t>thực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tốt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biện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pháp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vệ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nhân,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vệ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môi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trường</a:t>
            </a:r>
            <a:endParaRPr sz="2800" dirty="0">
              <a:latin typeface="Arial"/>
              <a:cs typeface="Arial"/>
            </a:endParaRPr>
          </a:p>
          <a:p>
            <a:pPr marL="370205" marR="366395" indent="-358140">
              <a:lnSpc>
                <a:spcPts val="4029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6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BP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bệnh: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Vệ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nhân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Vệ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ăn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uống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Làm </a:t>
            </a:r>
            <a:r>
              <a:rPr sz="2800" dirty="0">
                <a:latin typeface="Arial"/>
                <a:cs typeface="Arial"/>
              </a:rPr>
              <a:t>sạch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đồ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chơi,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nơi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Thu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gom,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xử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lý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chất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thải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dõi </a:t>
            </a:r>
            <a:r>
              <a:rPr sz="2800" dirty="0">
                <a:latin typeface="Arial"/>
                <a:cs typeface="Arial"/>
              </a:rPr>
              <a:t>phát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hiện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sớm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Cách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ly,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kịp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thời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6555" y="12191"/>
            <a:ext cx="6838896" cy="62047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600" y="1272541"/>
            <a:ext cx="3352800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2105" algn="just">
              <a:lnSpc>
                <a:spcPct val="100000"/>
              </a:lnSpc>
              <a:spcBef>
                <a:spcPts val="100"/>
              </a:spcBef>
            </a:pPr>
            <a:r>
              <a:rPr sz="2200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Arial"/>
                <a:cs typeface="Arial"/>
                <a:hlinkClick r:id="rId3"/>
              </a:rPr>
              <a:t>QĐ</a:t>
            </a:r>
            <a:r>
              <a:rPr sz="2200" u="sng" spc="-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Arial"/>
                <a:cs typeface="Arial"/>
                <a:hlinkClick r:id="rId3"/>
              </a:rPr>
              <a:t>581/QĐ-</a:t>
            </a:r>
            <a:r>
              <a:rPr sz="2200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Arial"/>
                <a:cs typeface="Arial"/>
                <a:hlinkClick r:id="rId3"/>
              </a:rPr>
              <a:t>BYT</a:t>
            </a:r>
            <a:r>
              <a:rPr sz="2200" u="none" spc="-25" dirty="0">
                <a:solidFill>
                  <a:srgbClr val="2997E2"/>
                </a:solidFill>
                <a:latin typeface="Arial"/>
                <a:cs typeface="Arial"/>
              </a:rPr>
              <a:t> </a:t>
            </a:r>
            <a:r>
              <a:rPr sz="2200" u="none" spc="-20" dirty="0">
                <a:latin typeface="Arial"/>
                <a:cs typeface="Arial"/>
              </a:rPr>
              <a:t>ngày </a:t>
            </a:r>
            <a:r>
              <a:rPr sz="2200" u="none" dirty="0">
                <a:latin typeface="Arial"/>
                <a:cs typeface="Arial"/>
              </a:rPr>
              <a:t>24/12/2012</a:t>
            </a:r>
            <a:r>
              <a:rPr sz="2200" u="none" spc="-10" dirty="0"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ban</a:t>
            </a:r>
            <a:r>
              <a:rPr sz="2200" u="none" spc="-20" dirty="0">
                <a:latin typeface="Arial"/>
                <a:cs typeface="Arial"/>
              </a:rPr>
              <a:t> hành </a:t>
            </a:r>
            <a:r>
              <a:rPr sz="2200" u="none" dirty="0">
                <a:latin typeface="Arial"/>
                <a:cs typeface="Arial"/>
              </a:rPr>
              <a:t>“Hướng</a:t>
            </a:r>
            <a:r>
              <a:rPr sz="2200" u="none" spc="-20" dirty="0"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dẫn</a:t>
            </a:r>
            <a:r>
              <a:rPr sz="2200" u="none" spc="-25" dirty="0"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giám</a:t>
            </a:r>
            <a:r>
              <a:rPr sz="2200" u="none" spc="-15" dirty="0"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sát</a:t>
            </a:r>
            <a:r>
              <a:rPr sz="2200" u="none" spc="-20" dirty="0">
                <a:latin typeface="Arial"/>
                <a:cs typeface="Arial"/>
              </a:rPr>
              <a:t> </a:t>
            </a:r>
            <a:r>
              <a:rPr sz="2200" u="none" spc="-25" dirty="0">
                <a:latin typeface="Arial"/>
                <a:cs typeface="Arial"/>
              </a:rPr>
              <a:t>và </a:t>
            </a:r>
            <a:r>
              <a:rPr sz="2200" u="none" dirty="0">
                <a:latin typeface="Arial"/>
                <a:cs typeface="Arial"/>
              </a:rPr>
              <a:t>phòng,</a:t>
            </a:r>
            <a:r>
              <a:rPr sz="2200" u="none" spc="-20" dirty="0"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chống</a:t>
            </a:r>
            <a:r>
              <a:rPr sz="2200" u="none" spc="-20" dirty="0"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bệnh</a:t>
            </a:r>
            <a:r>
              <a:rPr sz="2200" u="none" spc="-15" dirty="0">
                <a:latin typeface="Arial"/>
                <a:cs typeface="Arial"/>
              </a:rPr>
              <a:t> </a:t>
            </a:r>
            <a:r>
              <a:rPr sz="2200" u="none" spc="-25" dirty="0">
                <a:latin typeface="Arial"/>
                <a:cs typeface="Arial"/>
              </a:rPr>
              <a:t>tay </a:t>
            </a:r>
            <a:r>
              <a:rPr sz="2200" u="none" dirty="0">
                <a:latin typeface="Arial"/>
                <a:cs typeface="Arial"/>
              </a:rPr>
              <a:t>chân</a:t>
            </a:r>
            <a:r>
              <a:rPr sz="2200" u="none" spc="-20" dirty="0">
                <a:latin typeface="Arial"/>
                <a:cs typeface="Arial"/>
              </a:rPr>
              <a:t> </a:t>
            </a:r>
            <a:r>
              <a:rPr sz="2200" u="none" spc="-10" dirty="0">
                <a:latin typeface="Arial"/>
                <a:cs typeface="Arial"/>
              </a:rPr>
              <a:t>miệng”</a:t>
            </a:r>
            <a:endParaRPr sz="2200" dirty="0">
              <a:latin typeface="Arial"/>
              <a:cs typeface="Arial"/>
            </a:endParaRPr>
          </a:p>
          <a:p>
            <a:pPr marL="12700" marR="78105" indent="134620" algn="just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200" dirty="0">
                <a:latin typeface="Arial"/>
                <a:cs typeface="Arial"/>
              </a:rPr>
              <a:t>Trẻ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mắc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bệnh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không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đến </a:t>
            </a:r>
            <a:r>
              <a:rPr sz="2200" dirty="0">
                <a:latin typeface="Arial"/>
                <a:cs typeface="Arial"/>
              </a:rPr>
              <a:t>lớp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ít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nhất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là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10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ngày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kể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từ </a:t>
            </a:r>
            <a:r>
              <a:rPr sz="2200" dirty="0">
                <a:latin typeface="Arial"/>
                <a:cs typeface="Arial"/>
              </a:rPr>
              <a:t>khi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khởi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bệnh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và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chỉ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đến </a:t>
            </a:r>
            <a:r>
              <a:rPr sz="2200" dirty="0">
                <a:latin typeface="Arial"/>
                <a:cs typeface="Arial"/>
              </a:rPr>
              <a:t>lớp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khi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hết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loét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miệng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và </a:t>
            </a:r>
            <a:r>
              <a:rPr sz="2200" dirty="0">
                <a:latin typeface="Arial"/>
                <a:cs typeface="Arial"/>
              </a:rPr>
              <a:t>các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phỏng</a:t>
            </a:r>
            <a:r>
              <a:rPr sz="2200" spc="-10" dirty="0">
                <a:latin typeface="Arial"/>
                <a:cs typeface="Arial"/>
              </a:rPr>
              <a:t> nước.</a:t>
            </a:r>
            <a:endParaRPr sz="2200" dirty="0">
              <a:latin typeface="Arial"/>
              <a:cs typeface="Arial"/>
            </a:endParaRPr>
          </a:p>
          <a:p>
            <a:pPr marL="12700" marR="5080" indent="139700" algn="just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2200" dirty="0">
                <a:latin typeface="Arial"/>
                <a:cs typeface="Arial"/>
              </a:rPr>
              <a:t>Dịch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ở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trường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học: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Có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thể </a:t>
            </a:r>
            <a:r>
              <a:rPr sz="2200" dirty="0">
                <a:latin typeface="Arial"/>
                <a:cs typeface="Arial"/>
              </a:rPr>
              <a:t>phải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đóng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cửa</a:t>
            </a:r>
            <a:r>
              <a:rPr sz="2200" spc="-25" dirty="0">
                <a:latin typeface="Arial"/>
                <a:cs typeface="Arial"/>
              </a:rPr>
              <a:t> lớp </a:t>
            </a:r>
            <a:r>
              <a:rPr sz="2200" dirty="0">
                <a:latin typeface="Arial"/>
                <a:cs typeface="Arial"/>
              </a:rPr>
              <a:t>học/trường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học/nhà</a:t>
            </a:r>
            <a:r>
              <a:rPr sz="2200" spc="-20" dirty="0">
                <a:latin typeface="Arial"/>
                <a:cs typeface="Arial"/>
              </a:rPr>
              <a:t> trẻ, </a:t>
            </a:r>
            <a:r>
              <a:rPr sz="2200" dirty="0">
                <a:latin typeface="Arial"/>
                <a:cs typeface="Arial"/>
              </a:rPr>
              <a:t>mẫu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giáo là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10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ngày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kể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từ </a:t>
            </a:r>
            <a:r>
              <a:rPr sz="2200" dirty="0">
                <a:latin typeface="Arial"/>
                <a:cs typeface="Arial"/>
              </a:rPr>
              <a:t>ngày khởi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phát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của</a:t>
            </a:r>
            <a:endParaRPr sz="2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Arial"/>
                <a:cs typeface="Arial"/>
              </a:rPr>
              <a:t>ca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bệnh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cuối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cùng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0691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290" dirty="0"/>
              <a:t> </a:t>
            </a:r>
            <a:r>
              <a:rPr sz="4800" spc="-25" dirty="0"/>
              <a:t>chống</a:t>
            </a:r>
            <a:r>
              <a:rPr sz="4800" spc="-280" dirty="0"/>
              <a:t> </a:t>
            </a:r>
            <a:r>
              <a:rPr sz="4800" spc="-10" dirty="0"/>
              <a:t>bệnh</a:t>
            </a:r>
            <a:r>
              <a:rPr sz="4800" spc="-280" dirty="0"/>
              <a:t> </a:t>
            </a:r>
            <a:r>
              <a:rPr sz="4800" spc="-70" dirty="0"/>
              <a:t>COVID-</a:t>
            </a:r>
            <a:r>
              <a:rPr sz="4800" spc="-25" dirty="0"/>
              <a:t>19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76324" y="1822599"/>
            <a:ext cx="9836150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0895" indent="224790">
              <a:lnSpc>
                <a:spcPct val="120000"/>
              </a:lnSpc>
              <a:spcBef>
                <a:spcPts val="95"/>
              </a:spcBef>
              <a:buChar char="-"/>
              <a:tabLst>
                <a:tab pos="237490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QĐ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543/QĐ-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BGDĐT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ngày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23/02/2022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Phê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duyệt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Sổ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tay 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BĐAT</a:t>
            </a:r>
            <a:r>
              <a:rPr sz="28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PC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dịch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COVID-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19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trong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trường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học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080" indent="224790">
              <a:lnSpc>
                <a:spcPct val="120000"/>
              </a:lnSpc>
              <a:spcBef>
                <a:spcPts val="5"/>
              </a:spcBef>
              <a:buChar char="-"/>
              <a:tabLst>
                <a:tab pos="237490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CV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796/BYT-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MT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ngày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21/02/2022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HD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công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tác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PCD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COVID-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19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khi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tổ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chức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dạy,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học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trực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tiếp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175895" indent="224790">
              <a:lnSpc>
                <a:spcPct val="120000"/>
              </a:lnSpc>
              <a:buChar char="-"/>
              <a:tabLst>
                <a:tab pos="237490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CV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1909/BYT-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DP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ngày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15/4/2022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V/v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điều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chỉnh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định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nghĩa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ca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bệnh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COVID-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19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và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BP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tế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đối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với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ca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bệnh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COVID-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19</a:t>
            </a:r>
            <a:r>
              <a:rPr sz="2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và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người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tiếp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xúc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gần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290" dirty="0"/>
              <a:t> </a:t>
            </a:r>
            <a:r>
              <a:rPr sz="4800" spc="-25" dirty="0"/>
              <a:t>chống</a:t>
            </a:r>
            <a:r>
              <a:rPr sz="4800" spc="-280" dirty="0"/>
              <a:t> </a:t>
            </a:r>
            <a:r>
              <a:rPr sz="4800" spc="-10" dirty="0"/>
              <a:t>bệnh</a:t>
            </a:r>
            <a:r>
              <a:rPr sz="4800" spc="-280" dirty="0"/>
              <a:t> </a:t>
            </a:r>
            <a:r>
              <a:rPr sz="4800" spc="-70" dirty="0"/>
              <a:t>COVID-</a:t>
            </a:r>
            <a:r>
              <a:rPr sz="4800" spc="-25" dirty="0"/>
              <a:t>19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10245725" cy="429034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 algn="just">
              <a:lnSpc>
                <a:spcPct val="12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lang="en-US" sz="2800" b="1" dirty="0" err="1">
                <a:solidFill>
                  <a:schemeClr val="tx1"/>
                </a:solidFill>
                <a:latin typeface="Arial"/>
                <a:cs typeface="Arial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cs typeface="Arial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cs typeface="Arial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3896/QĐ-BYT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cs typeface="Arial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19/10/2023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chỉnh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COVID-19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nhiễm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A sang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nhiễm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B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Luật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nhiễm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2007</a:t>
            </a:r>
          </a:p>
          <a:p>
            <a:pPr marL="370205" indent="-357505" algn="just">
              <a:lnSpc>
                <a:spcPct val="12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lang="en-US" sz="2800" b="1" dirty="0" err="1">
                <a:solidFill>
                  <a:schemeClr val="tx1"/>
                </a:solidFill>
                <a:latin typeface="Arial"/>
                <a:cs typeface="Arial"/>
              </a:rPr>
              <a:t>Quyết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cs typeface="Arial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26/2023/QĐ-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cs typeface="Arial"/>
              </a:rPr>
              <a:t>TTg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cs typeface="Arial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19/10/2023 </a:t>
            </a:r>
            <a:r>
              <a:rPr lang="vi-VN" sz="2800" dirty="0">
                <a:solidFill>
                  <a:schemeClr val="tx1"/>
                </a:solidFill>
                <a:latin typeface="Arial"/>
                <a:cs typeface="Arial"/>
              </a:rPr>
              <a:t>sửa đổi thời gian ủ bệnh trung bình giảm xuống từ 14 ngày còn 4 ngày và thời gian không phát hiện thêm trường hợp mắc bệnh COVID-19 mới giảm từ 28 ngày còn 8 ngày</a:t>
            </a: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290" dirty="0"/>
              <a:t> </a:t>
            </a:r>
            <a:r>
              <a:rPr sz="4800" spc="-25" dirty="0"/>
              <a:t>chống</a:t>
            </a:r>
            <a:r>
              <a:rPr sz="4800" spc="-280" dirty="0"/>
              <a:t> </a:t>
            </a:r>
            <a:r>
              <a:rPr sz="4800" spc="-10" dirty="0"/>
              <a:t>bệnh</a:t>
            </a:r>
            <a:r>
              <a:rPr sz="4800" spc="-280" dirty="0"/>
              <a:t> </a:t>
            </a:r>
            <a:r>
              <a:rPr sz="4800" spc="-70" dirty="0"/>
              <a:t>COVID-</a:t>
            </a:r>
            <a:r>
              <a:rPr sz="4800" spc="-25" dirty="0"/>
              <a:t>19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10245725" cy="468769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Bệnh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viêm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ĐHH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do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chủng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mới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của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VR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Corona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(COVID-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19)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Ở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VN,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nguy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cơ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dịch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bùng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phát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luôn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thường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trực.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Chưa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có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vắc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xin,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chưa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có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thuốc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ĐT</a:t>
            </a:r>
            <a:r>
              <a:rPr sz="28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đặc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hiệu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205" marR="322580" indent="-358140">
              <a:lnSpc>
                <a:spcPct val="120000"/>
              </a:lnSpc>
              <a:spcBef>
                <a:spcPts val="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Do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đó,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việc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đảm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bảo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an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toàn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cho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trẻ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mầm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non,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học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sinh,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nhà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giáo,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CB-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NV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và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NLĐ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tại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CSGD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là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đặc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biệt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quan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trọng.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Vi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rút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SARS-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CoV-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lây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truyền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từ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NB/người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lành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mang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VR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qua: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57975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Trực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tiếp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(hít/nuốt)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những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giọt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bắn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từ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mũi/miệng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NB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0"/>
              </a:spcBef>
              <a:buChar char="-"/>
              <a:tabLst>
                <a:tab pos="57975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Tiếp</a:t>
            </a:r>
            <a:r>
              <a:rPr sz="28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xúc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vật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thể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có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SARS-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CoV-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sz="2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trên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bề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mặt: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Mắt/mũi/miệng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Hít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phải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(đủ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nhiều)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hạt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khí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dung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(&lt;5µm)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chứa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SARS-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CoV-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431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7129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5"/>
              </a:spcBef>
            </a:pPr>
            <a:r>
              <a:rPr dirty="0"/>
              <a:t>Đối</a:t>
            </a:r>
            <a:r>
              <a:rPr spc="-220" dirty="0"/>
              <a:t> </a:t>
            </a:r>
            <a:r>
              <a:rPr spc="-10" dirty="0"/>
              <a:t>tượng</a:t>
            </a:r>
            <a:r>
              <a:rPr spc="-225" dirty="0"/>
              <a:t> </a:t>
            </a:r>
            <a:r>
              <a:rPr dirty="0"/>
              <a:t>có</a:t>
            </a:r>
            <a:r>
              <a:rPr spc="-210" dirty="0"/>
              <a:t> </a:t>
            </a:r>
            <a:r>
              <a:rPr dirty="0"/>
              <a:t>nguy</a:t>
            </a:r>
            <a:r>
              <a:rPr spc="-215" dirty="0"/>
              <a:t> </a:t>
            </a:r>
            <a:r>
              <a:rPr dirty="0"/>
              <a:t>cơ</a:t>
            </a:r>
            <a:r>
              <a:rPr spc="-225" dirty="0"/>
              <a:t> </a:t>
            </a:r>
            <a:r>
              <a:rPr dirty="0"/>
              <a:t>mắc</a:t>
            </a:r>
            <a:r>
              <a:rPr spc="-204" dirty="0"/>
              <a:t> </a:t>
            </a:r>
            <a:r>
              <a:rPr spc="-65" dirty="0"/>
              <a:t>COVID-</a:t>
            </a:r>
            <a:r>
              <a:rPr spc="-25" dirty="0"/>
              <a:t>19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10551795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Mọi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người,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mọi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lứa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tuổi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Nguy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cơ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nhiễm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và</a:t>
            </a:r>
            <a:r>
              <a:rPr sz="28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TV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cao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hơn: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NCT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và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có</a:t>
            </a:r>
            <a:r>
              <a:rPr sz="2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bệnh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mạn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Arial"/>
                <a:cs typeface="Arial"/>
              </a:rPr>
              <a:t>tính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Nghề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có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nguy</a:t>
            </a:r>
            <a:r>
              <a:rPr sz="2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cơ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nhiễm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cao:</a:t>
            </a:r>
            <a:r>
              <a:rPr sz="2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tế,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hàng</a:t>
            </a:r>
            <a:r>
              <a:rPr sz="2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không,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đường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sắt,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tài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Arial"/>
                <a:cs typeface="Arial"/>
              </a:rPr>
              <a:t>xế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6FC0"/>
                </a:solidFill>
              </a:rPr>
              <a:t>Yếu</a:t>
            </a:r>
            <a:r>
              <a:rPr sz="4800" spc="-270" dirty="0">
                <a:solidFill>
                  <a:srgbClr val="006FC0"/>
                </a:solidFill>
              </a:rPr>
              <a:t> </a:t>
            </a:r>
            <a:r>
              <a:rPr sz="4800" dirty="0">
                <a:solidFill>
                  <a:srgbClr val="006FC0"/>
                </a:solidFill>
              </a:rPr>
              <a:t>tố</a:t>
            </a:r>
            <a:r>
              <a:rPr sz="4800" spc="-265" dirty="0">
                <a:solidFill>
                  <a:srgbClr val="006FC0"/>
                </a:solidFill>
              </a:rPr>
              <a:t> </a:t>
            </a:r>
            <a:r>
              <a:rPr sz="4800" spc="-25" dirty="0"/>
              <a:t>quyết</a:t>
            </a:r>
            <a:r>
              <a:rPr sz="4800" spc="-245" dirty="0"/>
              <a:t> </a:t>
            </a:r>
            <a:r>
              <a:rPr sz="4800" dirty="0"/>
              <a:t>định</a:t>
            </a:r>
            <a:r>
              <a:rPr sz="4800" spc="-250" dirty="0"/>
              <a:t> </a:t>
            </a:r>
            <a:r>
              <a:rPr sz="4800" dirty="0"/>
              <a:t>sức</a:t>
            </a:r>
            <a:r>
              <a:rPr sz="4800" spc="-265" dirty="0"/>
              <a:t> </a:t>
            </a:r>
            <a:r>
              <a:rPr sz="4800" spc="-20" dirty="0"/>
              <a:t>khoẻ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9236710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Giai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đoạn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đường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trọng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nhất: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Giáo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dục/học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vấn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latin typeface="Arial"/>
                <a:cs typeface="Arial"/>
              </a:rPr>
              <a:t>Phát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triển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hành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nhân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kỹ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năng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ứng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xử/ứng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phó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250" dirty="0"/>
              <a:t> </a:t>
            </a:r>
            <a:r>
              <a:rPr sz="4800" spc="-10" dirty="0"/>
              <a:t>bệnh</a:t>
            </a:r>
            <a:r>
              <a:rPr sz="4800" spc="-235" dirty="0"/>
              <a:t> </a:t>
            </a:r>
            <a:r>
              <a:rPr sz="4800" spc="-70" dirty="0"/>
              <a:t>COVID-</a:t>
            </a:r>
            <a:r>
              <a:rPr sz="4800" dirty="0"/>
              <a:t>19:</a:t>
            </a:r>
            <a:r>
              <a:rPr sz="4800" spc="-250" dirty="0"/>
              <a:t> </a:t>
            </a:r>
            <a:r>
              <a:rPr sz="4800" dirty="0"/>
              <a:t>BP</a:t>
            </a:r>
            <a:r>
              <a:rPr sz="4800" spc="-335" dirty="0"/>
              <a:t> </a:t>
            </a:r>
            <a:r>
              <a:rPr sz="4800" spc="-10" dirty="0">
                <a:solidFill>
                  <a:srgbClr val="006FC0"/>
                </a:solidFill>
              </a:rPr>
              <a:t>chung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10480040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BP</a:t>
            </a:r>
            <a:r>
              <a:rPr sz="2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phòng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nhiễm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cho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bản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thân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lây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cho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cộng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đồng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BYT</a:t>
            </a:r>
            <a:r>
              <a:rPr sz="2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đề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xuất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V2K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Vắc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xin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Khẩu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trang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Khử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khuẩn</a:t>
            </a:r>
            <a:endParaRPr sz="280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0"/>
              </a:spcBef>
              <a:buChar char="-"/>
              <a:tabLst>
                <a:tab pos="57975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Tránh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đưa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tay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lên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mắt,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mũi,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miệng.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Che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miệng,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mũi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khi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ho,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hắt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hơi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bằng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khăn,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khuỷu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tay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áo</a:t>
            </a:r>
            <a:endParaRPr sz="280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0"/>
              </a:spcBef>
              <a:buChar char="-"/>
              <a:tabLst>
                <a:tab pos="57975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Tăng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cường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VĐ,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rèn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luyện</a:t>
            </a:r>
            <a:r>
              <a:rPr sz="2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TL,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DD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hợp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lý,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lối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sống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lành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mạnh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thông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thoáng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cửa,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lau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rửa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bề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mặt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thường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tiếp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xúc</a:t>
            </a:r>
            <a:endParaRPr sz="2800">
              <a:latin typeface="Arial"/>
              <a:cs typeface="Arial"/>
            </a:endParaRPr>
          </a:p>
          <a:p>
            <a:pPr marL="12700" marR="9525" lvl="1" indent="574675">
              <a:lnSpc>
                <a:spcPct val="120000"/>
              </a:lnSpc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Nếu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có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triệu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chứng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COVID-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19: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hãy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tự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ly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tại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đeo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khẩu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trang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liên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hệ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CSYT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gần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nhất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được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tư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vấn,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khám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điều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trị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66675" marR="5080">
              <a:lnSpc>
                <a:spcPts val="4900"/>
              </a:lnSpc>
              <a:spcBef>
                <a:spcPts val="980"/>
              </a:spcBef>
            </a:pPr>
            <a:r>
              <a:rPr sz="4800" spc="-30" dirty="0"/>
              <a:t>Nguyên</a:t>
            </a:r>
            <a:r>
              <a:rPr sz="4800" spc="-240" dirty="0"/>
              <a:t> </a:t>
            </a:r>
            <a:r>
              <a:rPr sz="4800" dirty="0"/>
              <a:t>tắc</a:t>
            </a:r>
            <a:r>
              <a:rPr sz="4800" spc="-254" dirty="0"/>
              <a:t> </a:t>
            </a:r>
            <a:r>
              <a:rPr sz="4800" dirty="0"/>
              <a:t>cơ</a:t>
            </a:r>
            <a:r>
              <a:rPr sz="4800" spc="-270" dirty="0"/>
              <a:t> </a:t>
            </a:r>
            <a:r>
              <a:rPr sz="4800" dirty="0"/>
              <a:t>bản</a:t>
            </a:r>
            <a:r>
              <a:rPr sz="4800" spc="-240" dirty="0"/>
              <a:t> </a:t>
            </a:r>
            <a:r>
              <a:rPr sz="4800" spc="-25" dirty="0"/>
              <a:t>trong</a:t>
            </a:r>
            <a:r>
              <a:rPr sz="4800" spc="-265" dirty="0"/>
              <a:t> </a:t>
            </a:r>
            <a:r>
              <a:rPr sz="4800" spc="-10" dirty="0"/>
              <a:t>phòng, </a:t>
            </a:r>
            <a:r>
              <a:rPr sz="4800" spc="-25" dirty="0"/>
              <a:t>chống</a:t>
            </a:r>
            <a:r>
              <a:rPr sz="4800" spc="-225" dirty="0"/>
              <a:t> </a:t>
            </a:r>
            <a:r>
              <a:rPr sz="4800" spc="-70" dirty="0"/>
              <a:t>COVID-</a:t>
            </a:r>
            <a:r>
              <a:rPr sz="4800" dirty="0"/>
              <a:t>19</a:t>
            </a:r>
            <a:r>
              <a:rPr sz="4800" spc="-270" dirty="0"/>
              <a:t> </a:t>
            </a:r>
            <a:r>
              <a:rPr sz="4800" dirty="0"/>
              <a:t>tại</a:t>
            </a:r>
            <a:r>
              <a:rPr sz="4800" spc="-245" dirty="0"/>
              <a:t> </a:t>
            </a:r>
            <a:r>
              <a:rPr sz="4800" spc="-20" dirty="0"/>
              <a:t>trường</a:t>
            </a:r>
            <a:r>
              <a:rPr sz="4800" spc="-265" dirty="0"/>
              <a:t> </a:t>
            </a:r>
            <a:r>
              <a:rPr sz="4800" spc="-25" dirty="0"/>
              <a:t>học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10615295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HS/CMHS: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CMHS/HS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thường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xuyên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theo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dõi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sức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khoẻ,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đo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thân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nhiệt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Nếu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có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tr/chứng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nghi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mắc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COVID-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19,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CMHS/HS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chủ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động: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Báo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cáo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cho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HS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nghỉ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Liên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hệ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CSYT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được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tư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vấn,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khám,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ĐT,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ly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(±)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Luôn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sử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dụng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khẩu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trang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đúng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(đeo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tháo)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khỏi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Rửa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tay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đúng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(nước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sạch,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xà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phòng/dd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rửa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tay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khô)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Cho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HS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tiêm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vắc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xin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COVID-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19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theo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HD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tế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địa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phương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CMHS/HS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không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vào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khi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đưa,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đón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con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66675" marR="5080">
              <a:lnSpc>
                <a:spcPts val="4900"/>
              </a:lnSpc>
              <a:spcBef>
                <a:spcPts val="980"/>
              </a:spcBef>
            </a:pPr>
            <a:r>
              <a:rPr sz="4800" spc="-30" dirty="0"/>
              <a:t>Nguyên</a:t>
            </a:r>
            <a:r>
              <a:rPr sz="4800" spc="-240" dirty="0"/>
              <a:t> </a:t>
            </a:r>
            <a:r>
              <a:rPr sz="4800" dirty="0"/>
              <a:t>tắc</a:t>
            </a:r>
            <a:r>
              <a:rPr sz="4800" spc="-260" dirty="0"/>
              <a:t> </a:t>
            </a:r>
            <a:r>
              <a:rPr sz="4800" dirty="0"/>
              <a:t>cơ</a:t>
            </a:r>
            <a:r>
              <a:rPr sz="4800" spc="-270" dirty="0"/>
              <a:t> </a:t>
            </a:r>
            <a:r>
              <a:rPr sz="4800" dirty="0"/>
              <a:t>bản</a:t>
            </a:r>
            <a:r>
              <a:rPr sz="4800" spc="-240" dirty="0"/>
              <a:t> </a:t>
            </a:r>
            <a:r>
              <a:rPr sz="4800" spc="-25" dirty="0"/>
              <a:t>trong</a:t>
            </a:r>
            <a:r>
              <a:rPr sz="4800" spc="-265" dirty="0"/>
              <a:t> </a:t>
            </a:r>
            <a:r>
              <a:rPr sz="4800" spc="-10" dirty="0"/>
              <a:t>phòng, </a:t>
            </a:r>
            <a:r>
              <a:rPr sz="4800" spc="-25" dirty="0"/>
              <a:t>chống</a:t>
            </a:r>
            <a:r>
              <a:rPr sz="4800" spc="-225" dirty="0"/>
              <a:t> </a:t>
            </a:r>
            <a:r>
              <a:rPr sz="4800" spc="-70" dirty="0"/>
              <a:t>COVID-</a:t>
            </a:r>
            <a:r>
              <a:rPr sz="4800" dirty="0"/>
              <a:t>19</a:t>
            </a:r>
            <a:r>
              <a:rPr sz="4800" spc="-270" dirty="0"/>
              <a:t> </a:t>
            </a:r>
            <a:r>
              <a:rPr sz="4800" dirty="0"/>
              <a:t>tại</a:t>
            </a:r>
            <a:r>
              <a:rPr sz="4800" spc="-245" dirty="0"/>
              <a:t> </a:t>
            </a:r>
            <a:r>
              <a:rPr sz="4800" spc="-20" dirty="0"/>
              <a:t>trường</a:t>
            </a:r>
            <a:r>
              <a:rPr sz="4800" spc="-265" dirty="0"/>
              <a:t> </a:t>
            </a:r>
            <a:r>
              <a:rPr sz="4800" spc="-25" dirty="0"/>
              <a:t>học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10786745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HS/CMHS:</a:t>
            </a:r>
            <a:endParaRPr sz="2800">
              <a:latin typeface="Arial"/>
              <a:cs typeface="Arial"/>
            </a:endParaRPr>
          </a:p>
          <a:p>
            <a:pPr marL="370205" marR="585470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Thực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hiện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những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việc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cần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làm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hàng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ngày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phòng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chống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dịch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COVID-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19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lây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qua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đường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hô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hấp</a:t>
            </a:r>
            <a:endParaRPr sz="2800">
              <a:latin typeface="Arial"/>
              <a:cs typeface="Arial"/>
            </a:endParaRPr>
          </a:p>
          <a:p>
            <a:pPr marL="370205" marR="5080" indent="-358140">
              <a:lnSpc>
                <a:spcPct val="120000"/>
              </a:lnSpc>
              <a:spcBef>
                <a:spcPts val="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Thực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hiện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những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việc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cần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làm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hàng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ngày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phòng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chống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dịch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COVID-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19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lây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qua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đường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hô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hấp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66675" marR="5080">
              <a:lnSpc>
                <a:spcPts val="4900"/>
              </a:lnSpc>
              <a:spcBef>
                <a:spcPts val="980"/>
              </a:spcBef>
            </a:pPr>
            <a:r>
              <a:rPr sz="4800" spc="-30" dirty="0"/>
              <a:t>Nguyên</a:t>
            </a:r>
            <a:r>
              <a:rPr sz="4800" spc="-240" dirty="0"/>
              <a:t> </a:t>
            </a:r>
            <a:r>
              <a:rPr sz="4800" dirty="0"/>
              <a:t>tắc</a:t>
            </a:r>
            <a:r>
              <a:rPr sz="4800" spc="-260" dirty="0"/>
              <a:t> </a:t>
            </a:r>
            <a:r>
              <a:rPr sz="4800" dirty="0"/>
              <a:t>cơ</a:t>
            </a:r>
            <a:r>
              <a:rPr sz="4800" spc="-270" dirty="0"/>
              <a:t> </a:t>
            </a:r>
            <a:r>
              <a:rPr sz="4800" dirty="0"/>
              <a:t>bản</a:t>
            </a:r>
            <a:r>
              <a:rPr sz="4800" spc="-240" dirty="0"/>
              <a:t> </a:t>
            </a:r>
            <a:r>
              <a:rPr sz="4800" spc="-25" dirty="0"/>
              <a:t>trong</a:t>
            </a:r>
            <a:r>
              <a:rPr sz="4800" spc="-265" dirty="0"/>
              <a:t> </a:t>
            </a:r>
            <a:r>
              <a:rPr sz="4800" spc="-10" dirty="0"/>
              <a:t>phòng, </a:t>
            </a:r>
            <a:r>
              <a:rPr sz="4800" spc="-25" dirty="0"/>
              <a:t>chống</a:t>
            </a:r>
            <a:r>
              <a:rPr sz="4800" spc="-225" dirty="0"/>
              <a:t> </a:t>
            </a:r>
            <a:r>
              <a:rPr sz="4800" spc="-70" dirty="0"/>
              <a:t>COVID-</a:t>
            </a:r>
            <a:r>
              <a:rPr sz="4800" dirty="0"/>
              <a:t>19</a:t>
            </a:r>
            <a:r>
              <a:rPr sz="4800" spc="-270" dirty="0"/>
              <a:t> </a:t>
            </a:r>
            <a:r>
              <a:rPr sz="4800" dirty="0"/>
              <a:t>tại</a:t>
            </a:r>
            <a:r>
              <a:rPr sz="4800" spc="-245" dirty="0"/>
              <a:t> </a:t>
            </a:r>
            <a:r>
              <a:rPr sz="4800" spc="-20" dirty="0"/>
              <a:t>trường</a:t>
            </a:r>
            <a:r>
              <a:rPr sz="4800" spc="-265" dirty="0"/>
              <a:t> </a:t>
            </a:r>
            <a:r>
              <a:rPr sz="4800" spc="-25" dirty="0"/>
              <a:t>học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8571"/>
            <a:ext cx="10410190" cy="38303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GV/CBCNV/NLĐ,</a:t>
            </a:r>
            <a:r>
              <a:rPr sz="2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đối</a:t>
            </a:r>
            <a:r>
              <a:rPr sz="2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với</a:t>
            </a:r>
            <a:r>
              <a:rPr sz="2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bản</a:t>
            </a:r>
            <a:r>
              <a:rPr sz="26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Arial"/>
                <a:cs typeface="Arial"/>
              </a:rPr>
              <a:t>thân:</a:t>
            </a:r>
            <a:endParaRPr sz="26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2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Tự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đo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nhiệt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độ,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theo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dõi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SK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endParaRPr sz="26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2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Nếu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có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tr/chứng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nghi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ngờ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mắc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COVID-19,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chủ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động:</a:t>
            </a:r>
            <a:endParaRPr sz="2600">
              <a:latin typeface="Arial"/>
              <a:cs typeface="Arial"/>
            </a:endParaRPr>
          </a:p>
          <a:p>
            <a:pPr marL="570865" lvl="1" indent="-200660">
              <a:lnSpc>
                <a:spcPct val="100000"/>
              </a:lnSpc>
              <a:spcBef>
                <a:spcPts val="625"/>
              </a:spcBef>
              <a:buChar char="-"/>
              <a:tabLst>
                <a:tab pos="57086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Báo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cáo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nghỉ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ở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endParaRPr sz="2600">
              <a:latin typeface="Arial"/>
              <a:cs typeface="Arial"/>
            </a:endParaRPr>
          </a:p>
          <a:p>
            <a:pPr marL="570865" lvl="1" indent="-200660">
              <a:lnSpc>
                <a:spcPct val="100000"/>
              </a:lnSpc>
              <a:spcBef>
                <a:spcPts val="625"/>
              </a:spcBef>
              <a:buChar char="-"/>
              <a:tabLst>
                <a:tab pos="57086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Liên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hệ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CSYT</a:t>
            </a:r>
            <a:r>
              <a:rPr sz="26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được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tư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vấn,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khám,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điều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trị,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ly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(±)</a:t>
            </a:r>
            <a:endParaRPr sz="26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2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Luôn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sử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dụng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khẩu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trang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đúng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(đeo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tháo)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khi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khỏi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endParaRPr sz="26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2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Th/xuyên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rửa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tay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đúng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cách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(nước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sạch,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xà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phòng/dd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rửa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tay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khô)</a:t>
            </a:r>
            <a:endParaRPr sz="26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2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Tiêm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vắc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xin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COVID-19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theo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hướng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dẫn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tế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địa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phương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66675" marR="5080">
              <a:lnSpc>
                <a:spcPts val="4900"/>
              </a:lnSpc>
              <a:spcBef>
                <a:spcPts val="980"/>
              </a:spcBef>
            </a:pPr>
            <a:r>
              <a:rPr sz="4800" spc="-30" dirty="0"/>
              <a:t>Nguyên</a:t>
            </a:r>
            <a:r>
              <a:rPr sz="4800" spc="-240" dirty="0"/>
              <a:t> </a:t>
            </a:r>
            <a:r>
              <a:rPr sz="4800" dirty="0"/>
              <a:t>tắc</a:t>
            </a:r>
            <a:r>
              <a:rPr sz="4800" spc="-260" dirty="0"/>
              <a:t> </a:t>
            </a:r>
            <a:r>
              <a:rPr sz="4800" dirty="0"/>
              <a:t>cơ</a:t>
            </a:r>
            <a:r>
              <a:rPr sz="4800" spc="-270" dirty="0"/>
              <a:t> </a:t>
            </a:r>
            <a:r>
              <a:rPr sz="4800" dirty="0"/>
              <a:t>bản</a:t>
            </a:r>
            <a:r>
              <a:rPr sz="4800" spc="-240" dirty="0"/>
              <a:t> </a:t>
            </a:r>
            <a:r>
              <a:rPr sz="4800" spc="-25" dirty="0"/>
              <a:t>trong</a:t>
            </a:r>
            <a:r>
              <a:rPr sz="4800" spc="-265" dirty="0"/>
              <a:t> </a:t>
            </a:r>
            <a:r>
              <a:rPr sz="4800" spc="-10" dirty="0"/>
              <a:t>phòng, </a:t>
            </a:r>
            <a:r>
              <a:rPr sz="4800" spc="-25" dirty="0"/>
              <a:t>chống</a:t>
            </a:r>
            <a:r>
              <a:rPr sz="4800" spc="-225" dirty="0"/>
              <a:t> </a:t>
            </a:r>
            <a:r>
              <a:rPr sz="4800" spc="-70" dirty="0"/>
              <a:t>COVID-</a:t>
            </a:r>
            <a:r>
              <a:rPr sz="4800" dirty="0"/>
              <a:t>19</a:t>
            </a:r>
            <a:r>
              <a:rPr sz="4800" spc="-270" dirty="0"/>
              <a:t> </a:t>
            </a:r>
            <a:r>
              <a:rPr sz="4800" dirty="0"/>
              <a:t>tại</a:t>
            </a:r>
            <a:r>
              <a:rPr sz="4800" spc="-245" dirty="0"/>
              <a:t> </a:t>
            </a:r>
            <a:r>
              <a:rPr sz="4800" spc="-20" dirty="0"/>
              <a:t>trường</a:t>
            </a:r>
            <a:r>
              <a:rPr sz="4800" spc="-265" dirty="0"/>
              <a:t> </a:t>
            </a:r>
            <a:r>
              <a:rPr sz="4800" spc="-25" dirty="0"/>
              <a:t>học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5447"/>
            <a:ext cx="10498455" cy="30988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GV/CBCNV/NLĐ,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đối</a:t>
            </a:r>
            <a:r>
              <a:rPr sz="2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với</a:t>
            </a:r>
            <a:r>
              <a:rPr sz="2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Arial"/>
                <a:cs typeface="Arial"/>
              </a:rPr>
              <a:t>HS/CMHS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70205" marR="5080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Hướng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dẫn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CMHS/HS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thực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hiện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những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việc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cần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làm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hàng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ngày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ở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ở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trên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đường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đến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trở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về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Phối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hợp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liên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hệ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chặt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chẽ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với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CMHS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theo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dõi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SK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HS</a:t>
            </a:r>
            <a:endParaRPr sz="2800">
              <a:latin typeface="Arial"/>
              <a:cs typeface="Arial"/>
            </a:endParaRPr>
          </a:p>
          <a:p>
            <a:pPr marL="370205" marR="477520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Phối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hợp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với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tế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địa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phương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tổ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chức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tiêm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vắc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xin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COVID-19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cho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HS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theo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quy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định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66675" marR="5080">
              <a:lnSpc>
                <a:spcPts val="4900"/>
              </a:lnSpc>
              <a:spcBef>
                <a:spcPts val="980"/>
              </a:spcBef>
            </a:pPr>
            <a:r>
              <a:rPr sz="4800" dirty="0"/>
              <a:t>BP</a:t>
            </a:r>
            <a:r>
              <a:rPr sz="4800" spc="-335" dirty="0"/>
              <a:t> </a:t>
            </a:r>
            <a:r>
              <a:rPr sz="4800" dirty="0"/>
              <a:t>đảm</a:t>
            </a:r>
            <a:r>
              <a:rPr sz="4800" spc="-250" dirty="0"/>
              <a:t> </a:t>
            </a:r>
            <a:r>
              <a:rPr sz="4800" dirty="0"/>
              <a:t>bảo</a:t>
            </a:r>
            <a:r>
              <a:rPr sz="4800" spc="-245" dirty="0"/>
              <a:t> </a:t>
            </a:r>
            <a:r>
              <a:rPr sz="4800" spc="-25" dirty="0"/>
              <a:t>trường</a:t>
            </a:r>
            <a:r>
              <a:rPr sz="4800" spc="-260" dirty="0"/>
              <a:t> </a:t>
            </a:r>
            <a:r>
              <a:rPr sz="4800" dirty="0"/>
              <a:t>học</a:t>
            </a:r>
            <a:r>
              <a:rPr sz="4800" spc="-229" dirty="0"/>
              <a:t> </a:t>
            </a:r>
            <a:r>
              <a:rPr sz="4800" dirty="0"/>
              <a:t>an</a:t>
            </a:r>
            <a:r>
              <a:rPr sz="4800" spc="-254" dirty="0"/>
              <a:t> </a:t>
            </a:r>
            <a:r>
              <a:rPr sz="4800" spc="-10" dirty="0"/>
              <a:t>toàn, </a:t>
            </a:r>
            <a:r>
              <a:rPr sz="4800" spc="-35" dirty="0"/>
              <a:t>phòng,</a:t>
            </a:r>
            <a:r>
              <a:rPr sz="4800" spc="-270" dirty="0"/>
              <a:t> </a:t>
            </a:r>
            <a:r>
              <a:rPr sz="4800" spc="-25" dirty="0"/>
              <a:t>chống</a:t>
            </a:r>
            <a:r>
              <a:rPr sz="4800" spc="-270" dirty="0"/>
              <a:t> </a:t>
            </a:r>
            <a:r>
              <a:rPr sz="4800" spc="-70" dirty="0"/>
              <a:t>COVID-</a:t>
            </a:r>
            <a:r>
              <a:rPr sz="4800" spc="-25" dirty="0"/>
              <a:t>19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10533380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Tổ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chức,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thực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hiện,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giám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thực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hiện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quy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định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PCD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COVID-19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Ban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Chỉ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đạo,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CBYT/GV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kiêm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nhiệm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công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tác</a:t>
            </a:r>
            <a:r>
              <a:rPr sz="2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YTTH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đơn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vị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cung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cấp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dịch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vụ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Xây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dựng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quy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định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kiểm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tra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chéo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NV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bảo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endParaRPr sz="280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57975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tế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địa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phương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HS/CMHS/GV/CBCNV/NLĐ/Khách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TD,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giám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vấn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đề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SK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HS/GV/CBCNV/NLĐ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66675" marR="5080">
              <a:lnSpc>
                <a:spcPts val="4900"/>
              </a:lnSpc>
              <a:spcBef>
                <a:spcPts val="980"/>
              </a:spcBef>
            </a:pPr>
            <a:r>
              <a:rPr sz="4800" dirty="0"/>
              <a:t>BP</a:t>
            </a:r>
            <a:r>
              <a:rPr sz="4800" spc="-335" dirty="0"/>
              <a:t> </a:t>
            </a:r>
            <a:r>
              <a:rPr sz="4800" dirty="0"/>
              <a:t>đảm</a:t>
            </a:r>
            <a:r>
              <a:rPr sz="4800" spc="-240" dirty="0"/>
              <a:t> </a:t>
            </a:r>
            <a:r>
              <a:rPr sz="4800" dirty="0"/>
              <a:t>bảo</a:t>
            </a:r>
            <a:r>
              <a:rPr sz="4800" spc="-235" dirty="0"/>
              <a:t> </a:t>
            </a:r>
            <a:r>
              <a:rPr sz="4800" spc="-25" dirty="0"/>
              <a:t>trường</a:t>
            </a:r>
            <a:r>
              <a:rPr sz="4800" spc="-254" dirty="0"/>
              <a:t> </a:t>
            </a:r>
            <a:r>
              <a:rPr sz="4800" dirty="0"/>
              <a:t>học</a:t>
            </a:r>
            <a:r>
              <a:rPr sz="4800" spc="-215" dirty="0"/>
              <a:t> </a:t>
            </a:r>
            <a:r>
              <a:rPr sz="4800" dirty="0"/>
              <a:t>an</a:t>
            </a:r>
            <a:r>
              <a:rPr sz="4800" spc="-240" dirty="0"/>
              <a:t> </a:t>
            </a:r>
            <a:r>
              <a:rPr sz="4800" spc="-10" dirty="0"/>
              <a:t>toàn, </a:t>
            </a:r>
            <a:r>
              <a:rPr sz="4800" spc="-35" dirty="0"/>
              <a:t>phòng,</a:t>
            </a:r>
            <a:r>
              <a:rPr sz="4800" spc="-270" dirty="0"/>
              <a:t> </a:t>
            </a:r>
            <a:r>
              <a:rPr sz="4800" spc="-25" dirty="0"/>
              <a:t>chống</a:t>
            </a:r>
            <a:r>
              <a:rPr sz="4800" spc="-270" dirty="0"/>
              <a:t> </a:t>
            </a:r>
            <a:r>
              <a:rPr sz="4800" spc="-70" dirty="0"/>
              <a:t>COVID-</a:t>
            </a:r>
            <a:r>
              <a:rPr sz="4800" spc="-25" dirty="0"/>
              <a:t>19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10363200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GV/CBCNV/NLĐ,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với</a:t>
            </a:r>
            <a:r>
              <a:rPr sz="28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hoạt</a:t>
            </a:r>
            <a:r>
              <a:rPr sz="28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động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tại</a:t>
            </a:r>
            <a:r>
              <a:rPr sz="2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trường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học: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Tổ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chức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ngoại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cảnh,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khử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khuẩn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endParaRPr sz="2800">
              <a:latin typeface="Arial"/>
              <a:cs typeface="Arial"/>
            </a:endParaRPr>
          </a:p>
          <a:p>
            <a:pPr marL="370205" marR="5080" indent="-358140">
              <a:lnSpc>
                <a:spcPts val="4029"/>
              </a:lnSpc>
              <a:spcBef>
                <a:spcPts val="24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Không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tổ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chức,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hạn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chế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tập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đông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người: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hoạt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động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ngoại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khoá,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chào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cờ;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giờ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vào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lớp,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giải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lao,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tan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học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43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thông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phòng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trong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trường: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HD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những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việc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cần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làm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tại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PC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COVID-19</a:t>
            </a:r>
            <a:endParaRPr sz="280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57975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Tập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huấn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GV/CBCNV/NLĐ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Xây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dựng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tài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liệu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thông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021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PC</a:t>
            </a:r>
            <a:r>
              <a:rPr sz="4800" spc="-265" dirty="0"/>
              <a:t> </a:t>
            </a:r>
            <a:r>
              <a:rPr sz="4800" spc="-10" dirty="0"/>
              <a:t>bệnh</a:t>
            </a:r>
            <a:r>
              <a:rPr sz="4800" spc="-220" dirty="0"/>
              <a:t> </a:t>
            </a:r>
            <a:r>
              <a:rPr sz="4800" dirty="0">
                <a:solidFill>
                  <a:srgbClr val="006FC0"/>
                </a:solidFill>
              </a:rPr>
              <a:t>KST</a:t>
            </a:r>
            <a:r>
              <a:rPr sz="4800" spc="-254" dirty="0">
                <a:solidFill>
                  <a:srgbClr val="006FC0"/>
                </a:solidFill>
              </a:rPr>
              <a:t> </a:t>
            </a:r>
            <a:r>
              <a:rPr sz="4800" spc="-30" dirty="0"/>
              <a:t>thường</a:t>
            </a:r>
            <a:r>
              <a:rPr sz="4800" spc="-235" dirty="0"/>
              <a:t> </a:t>
            </a:r>
            <a:r>
              <a:rPr sz="4800" spc="-25" dirty="0"/>
              <a:t>gặp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9671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967740" algn="l"/>
              </a:tabLst>
            </a:pPr>
            <a:r>
              <a:rPr dirty="0"/>
              <a:t>QĐ</a:t>
            </a:r>
            <a:r>
              <a:rPr spc="-55" dirty="0"/>
              <a:t> </a:t>
            </a:r>
            <a:r>
              <a:rPr spc="-25" dirty="0"/>
              <a:t>1744/QĐ-</a:t>
            </a:r>
            <a:r>
              <a:rPr spc="-50" dirty="0"/>
              <a:t>BYT,</a:t>
            </a:r>
            <a:r>
              <a:rPr spc="-30" dirty="0"/>
              <a:t> </a:t>
            </a:r>
            <a:r>
              <a:rPr dirty="0"/>
              <a:t>30/3/2021</a:t>
            </a:r>
            <a:r>
              <a:rPr spc="-45" dirty="0"/>
              <a:t> </a:t>
            </a:r>
            <a:r>
              <a:rPr dirty="0"/>
              <a:t>HD</a:t>
            </a:r>
            <a:r>
              <a:rPr spc="-45" dirty="0"/>
              <a:t> </a:t>
            </a:r>
            <a:r>
              <a:rPr dirty="0"/>
              <a:t>GS,</a:t>
            </a:r>
            <a:r>
              <a:rPr spc="-65" dirty="0"/>
              <a:t> </a:t>
            </a:r>
            <a:r>
              <a:rPr dirty="0"/>
              <a:t>PC</a:t>
            </a:r>
            <a:r>
              <a:rPr spc="-60" dirty="0"/>
              <a:t> </a:t>
            </a:r>
            <a:r>
              <a:rPr dirty="0"/>
              <a:t>bệnh</a:t>
            </a:r>
            <a:r>
              <a:rPr spc="-55" dirty="0"/>
              <a:t> </a:t>
            </a:r>
            <a:r>
              <a:rPr dirty="0"/>
              <a:t>KST</a:t>
            </a:r>
            <a:r>
              <a:rPr spc="-95" dirty="0"/>
              <a:t> </a:t>
            </a:r>
            <a:r>
              <a:rPr dirty="0"/>
              <a:t>thường</a:t>
            </a:r>
            <a:r>
              <a:rPr spc="-35" dirty="0"/>
              <a:t> </a:t>
            </a:r>
            <a:r>
              <a:rPr spc="-25" dirty="0"/>
              <a:t>gặp</a:t>
            </a:r>
          </a:p>
          <a:p>
            <a:pPr marL="9671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967740" algn="l"/>
              </a:tabLst>
            </a:pPr>
            <a:r>
              <a:rPr dirty="0"/>
              <a:t>Bệnh</a:t>
            </a:r>
            <a:r>
              <a:rPr spc="-50" dirty="0"/>
              <a:t> </a:t>
            </a:r>
            <a:r>
              <a:rPr dirty="0"/>
              <a:t>KST</a:t>
            </a:r>
            <a:r>
              <a:rPr spc="-95" dirty="0"/>
              <a:t> </a:t>
            </a:r>
            <a:r>
              <a:rPr dirty="0"/>
              <a:t>thường</a:t>
            </a:r>
            <a:r>
              <a:rPr spc="-45" dirty="0"/>
              <a:t> </a:t>
            </a:r>
            <a:r>
              <a:rPr dirty="0"/>
              <a:t>gặp</a:t>
            </a:r>
            <a:r>
              <a:rPr spc="-50" dirty="0"/>
              <a:t> </a:t>
            </a:r>
            <a:r>
              <a:rPr dirty="0"/>
              <a:t>ở</a:t>
            </a:r>
            <a:r>
              <a:rPr spc="-55" dirty="0"/>
              <a:t> </a:t>
            </a:r>
            <a:r>
              <a:rPr dirty="0"/>
              <a:t>Việt</a:t>
            </a:r>
            <a:r>
              <a:rPr spc="-65" dirty="0"/>
              <a:t> </a:t>
            </a:r>
            <a:r>
              <a:rPr spc="-20" dirty="0"/>
              <a:t>Nam:</a:t>
            </a:r>
          </a:p>
          <a:p>
            <a:pPr marL="11842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qua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đất: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đũa,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tóc,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móc.</a:t>
            </a:r>
            <a:endParaRPr sz="2800" dirty="0">
              <a:latin typeface="Arial"/>
              <a:cs typeface="Arial"/>
            </a:endParaRPr>
          </a:p>
          <a:p>
            <a:pPr marL="11842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đường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ruột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khác: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lươn,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kim.</a:t>
            </a:r>
            <a:endParaRPr sz="2800" dirty="0">
              <a:latin typeface="Arial"/>
              <a:cs typeface="Arial"/>
            </a:endParaRPr>
          </a:p>
          <a:p>
            <a:pPr marL="11842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lá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qua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TA: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lá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gan,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lá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phổi,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lá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ruột.</a:t>
            </a:r>
            <a:endParaRPr sz="2800" dirty="0">
              <a:latin typeface="Arial"/>
              <a:cs typeface="Arial"/>
            </a:endParaRPr>
          </a:p>
          <a:p>
            <a:pPr marL="609600" marR="11430" lvl="1" indent="574675">
              <a:lnSpc>
                <a:spcPts val="4029"/>
              </a:lnSpc>
              <a:spcBef>
                <a:spcPts val="250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lây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ĐV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người: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sán/ấu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trùng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dây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lợn,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ấu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trùng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đũa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chó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mèo,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ấu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trùng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đầu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gai,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lươn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não,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xoắn.</a:t>
            </a:r>
            <a:endParaRPr sz="2800" dirty="0">
              <a:latin typeface="Arial"/>
              <a:cs typeface="Arial"/>
            </a:endParaRPr>
          </a:p>
          <a:p>
            <a:pPr marL="1184275" lvl="1" indent="-217170">
              <a:lnSpc>
                <a:spcPct val="100000"/>
              </a:lnSpc>
              <a:spcBef>
                <a:spcPts val="430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do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nấm,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đơn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bào: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lỵ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amíp,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đơn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bào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khác.</a:t>
            </a:r>
            <a:endParaRPr sz="2800" dirty="0">
              <a:latin typeface="Arial"/>
              <a:cs typeface="Arial"/>
            </a:endParaRPr>
          </a:p>
          <a:p>
            <a:pPr marL="9671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967740" algn="l"/>
              </a:tabLst>
            </a:pPr>
            <a:r>
              <a:rPr dirty="0"/>
              <a:t>Tỉ</a:t>
            </a:r>
            <a:r>
              <a:rPr spc="-50" dirty="0"/>
              <a:t> </a:t>
            </a:r>
            <a:r>
              <a:rPr dirty="0"/>
              <a:t>lệ</a:t>
            </a:r>
            <a:r>
              <a:rPr spc="-40" dirty="0"/>
              <a:t> </a:t>
            </a:r>
            <a:r>
              <a:rPr dirty="0"/>
              <a:t>nhiễm</a:t>
            </a:r>
            <a:r>
              <a:rPr spc="-35" dirty="0"/>
              <a:t> </a:t>
            </a:r>
            <a:r>
              <a:rPr dirty="0"/>
              <a:t>giun</a:t>
            </a:r>
            <a:r>
              <a:rPr spc="-30" dirty="0"/>
              <a:t> </a:t>
            </a:r>
            <a:r>
              <a:rPr dirty="0"/>
              <a:t>truyền</a:t>
            </a:r>
            <a:r>
              <a:rPr spc="-45" dirty="0"/>
              <a:t> </a:t>
            </a:r>
            <a:r>
              <a:rPr dirty="0"/>
              <a:t>qua</a:t>
            </a:r>
            <a:r>
              <a:rPr spc="-40" dirty="0"/>
              <a:t> </a:t>
            </a:r>
            <a:r>
              <a:rPr dirty="0"/>
              <a:t>đất</a:t>
            </a:r>
            <a:r>
              <a:rPr spc="-50" dirty="0"/>
              <a:t> </a:t>
            </a:r>
            <a:r>
              <a:rPr dirty="0"/>
              <a:t>cả</a:t>
            </a:r>
            <a:r>
              <a:rPr spc="-45" dirty="0"/>
              <a:t> </a:t>
            </a:r>
            <a:r>
              <a:rPr dirty="0"/>
              <a:t>nước</a:t>
            </a:r>
            <a:r>
              <a:rPr spc="-40" dirty="0"/>
              <a:t> </a:t>
            </a:r>
            <a:r>
              <a:rPr dirty="0"/>
              <a:t>30%,</a:t>
            </a:r>
            <a:r>
              <a:rPr spc="-45" dirty="0"/>
              <a:t> </a:t>
            </a:r>
            <a:r>
              <a:rPr dirty="0"/>
              <a:t>miền</a:t>
            </a:r>
            <a:r>
              <a:rPr spc="-20" dirty="0"/>
              <a:t> </a:t>
            </a:r>
            <a:r>
              <a:rPr dirty="0"/>
              <a:t>Nam</a:t>
            </a:r>
            <a:r>
              <a:rPr spc="-30" dirty="0"/>
              <a:t> </a:t>
            </a:r>
            <a:r>
              <a:rPr spc="-20" dirty="0"/>
              <a:t>10-</a:t>
            </a:r>
            <a:r>
              <a:rPr spc="-25" dirty="0"/>
              <a:t>20%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021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PC</a:t>
            </a:r>
            <a:r>
              <a:rPr sz="4800" spc="-265" dirty="0"/>
              <a:t> </a:t>
            </a:r>
            <a:r>
              <a:rPr sz="4800" spc="-10" dirty="0"/>
              <a:t>bệnh</a:t>
            </a:r>
            <a:r>
              <a:rPr sz="4800" spc="-220" dirty="0"/>
              <a:t> </a:t>
            </a:r>
            <a:r>
              <a:rPr sz="4800" dirty="0">
                <a:solidFill>
                  <a:srgbClr val="006FC0"/>
                </a:solidFill>
              </a:rPr>
              <a:t>KST</a:t>
            </a:r>
            <a:r>
              <a:rPr sz="4800" spc="-254" dirty="0">
                <a:solidFill>
                  <a:srgbClr val="006FC0"/>
                </a:solidFill>
              </a:rPr>
              <a:t> </a:t>
            </a:r>
            <a:r>
              <a:rPr sz="4800" spc="-30" dirty="0"/>
              <a:t>thường</a:t>
            </a:r>
            <a:r>
              <a:rPr sz="4800" spc="-235" dirty="0"/>
              <a:t> </a:t>
            </a:r>
            <a:r>
              <a:rPr sz="4800" spc="-25" dirty="0"/>
              <a:t>gặp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10398760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Đối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tượng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nguy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cơ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cao:</a:t>
            </a:r>
            <a:r>
              <a:rPr sz="2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Trẻ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MN,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HS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qua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đất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chính: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đũa,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tóc,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móc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(WHO)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qua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đất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ô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nhiễm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phân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người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chứa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trứng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giun:</a:t>
            </a:r>
            <a:endParaRPr sz="280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57975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Trứng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tròn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cần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tuần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trưởng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thành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trong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đất</a:t>
            </a:r>
            <a:endParaRPr sz="280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0"/>
              </a:spcBef>
              <a:buChar char="-"/>
              <a:tabLst>
                <a:tab pos="579755" algn="l"/>
                <a:tab pos="323469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Trứng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GM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nở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ấu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trùng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trưởng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thành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xuyên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da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(chân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trần)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WHO: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Chiến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lược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phòng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bệnh:</a:t>
            </a:r>
            <a:endParaRPr sz="2800">
              <a:latin typeface="Arial"/>
              <a:cs typeface="Arial"/>
            </a:endParaRPr>
          </a:p>
          <a:p>
            <a:pPr marL="579755" lvl="1" indent="-209550">
              <a:lnSpc>
                <a:spcPct val="100000"/>
              </a:lnSpc>
              <a:spcBef>
                <a:spcPts val="675"/>
              </a:spcBef>
              <a:buChar char="-"/>
              <a:tabLst>
                <a:tab pos="57975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Tẩy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định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kỳ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Giáo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dục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sức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khoẻ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tránh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tái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nhiễm</a:t>
            </a:r>
            <a:endParaRPr sz="280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Cải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thiện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điều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kiện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giảm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ô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nhiễm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đất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với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trứng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99915" y="4075176"/>
            <a:ext cx="342900" cy="123825"/>
            <a:chOff x="3899915" y="4075176"/>
            <a:chExt cx="342900" cy="123825"/>
          </a:xfrm>
        </p:grpSpPr>
        <p:sp>
          <p:nvSpPr>
            <p:cNvPr id="5" name="object 5"/>
            <p:cNvSpPr/>
            <p:nvPr/>
          </p:nvSpPr>
          <p:spPr>
            <a:xfrm>
              <a:off x="3907535" y="4082796"/>
              <a:ext cx="327660" cy="108585"/>
            </a:xfrm>
            <a:custGeom>
              <a:avLst/>
              <a:gdLst/>
              <a:ahLst/>
              <a:cxnLst/>
              <a:rect l="l" t="t" r="r" b="b"/>
              <a:pathLst>
                <a:path w="327660" h="108585">
                  <a:moveTo>
                    <a:pt x="273558" y="0"/>
                  </a:moveTo>
                  <a:lnTo>
                    <a:pt x="273558" y="27050"/>
                  </a:lnTo>
                  <a:lnTo>
                    <a:pt x="0" y="27050"/>
                  </a:lnTo>
                  <a:lnTo>
                    <a:pt x="0" y="81152"/>
                  </a:lnTo>
                  <a:lnTo>
                    <a:pt x="273558" y="81152"/>
                  </a:lnTo>
                  <a:lnTo>
                    <a:pt x="273558" y="108203"/>
                  </a:lnTo>
                  <a:lnTo>
                    <a:pt x="327660" y="54101"/>
                  </a:lnTo>
                  <a:lnTo>
                    <a:pt x="27355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07535" y="4082796"/>
              <a:ext cx="327660" cy="108585"/>
            </a:xfrm>
            <a:custGeom>
              <a:avLst/>
              <a:gdLst/>
              <a:ahLst/>
              <a:cxnLst/>
              <a:rect l="l" t="t" r="r" b="b"/>
              <a:pathLst>
                <a:path w="327660" h="108585">
                  <a:moveTo>
                    <a:pt x="0" y="27050"/>
                  </a:moveTo>
                  <a:lnTo>
                    <a:pt x="273558" y="27050"/>
                  </a:lnTo>
                  <a:lnTo>
                    <a:pt x="273558" y="0"/>
                  </a:lnTo>
                  <a:lnTo>
                    <a:pt x="327660" y="54101"/>
                  </a:lnTo>
                  <a:lnTo>
                    <a:pt x="273558" y="108203"/>
                  </a:lnTo>
                  <a:lnTo>
                    <a:pt x="273558" y="81152"/>
                  </a:lnTo>
                  <a:lnTo>
                    <a:pt x="0" y="81152"/>
                  </a:lnTo>
                  <a:lnTo>
                    <a:pt x="0" y="27050"/>
                  </a:lnTo>
                  <a:close/>
                </a:path>
              </a:pathLst>
            </a:custGeom>
            <a:ln w="15240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68</a:t>
            </a:fld>
            <a:endParaRPr spc="-2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021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PC</a:t>
            </a:r>
            <a:r>
              <a:rPr sz="4800" spc="-265" dirty="0"/>
              <a:t> </a:t>
            </a:r>
            <a:r>
              <a:rPr sz="4800" spc="-10" dirty="0"/>
              <a:t>bệnh</a:t>
            </a:r>
            <a:r>
              <a:rPr sz="4800" spc="-220" dirty="0"/>
              <a:t> </a:t>
            </a:r>
            <a:r>
              <a:rPr sz="4800" dirty="0">
                <a:solidFill>
                  <a:srgbClr val="006FC0"/>
                </a:solidFill>
              </a:rPr>
              <a:t>KST</a:t>
            </a:r>
            <a:r>
              <a:rPr sz="4800" spc="-254" dirty="0">
                <a:solidFill>
                  <a:srgbClr val="006FC0"/>
                </a:solidFill>
              </a:rPr>
              <a:t> </a:t>
            </a:r>
            <a:r>
              <a:rPr sz="4800" spc="-30" dirty="0"/>
              <a:t>thường</a:t>
            </a:r>
            <a:r>
              <a:rPr sz="4800" spc="-235" dirty="0"/>
              <a:t> </a:t>
            </a:r>
            <a:r>
              <a:rPr sz="4800" spc="-25" dirty="0"/>
              <a:t>gặp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69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9671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967740" algn="l"/>
              </a:tabLst>
            </a:pPr>
            <a:r>
              <a:rPr dirty="0"/>
              <a:t>Truyền</a:t>
            </a:r>
            <a:r>
              <a:rPr spc="-50" dirty="0"/>
              <a:t> </a:t>
            </a:r>
            <a:r>
              <a:rPr dirty="0"/>
              <a:t>thông,</a:t>
            </a:r>
            <a:r>
              <a:rPr spc="-70" dirty="0"/>
              <a:t> </a:t>
            </a:r>
            <a:r>
              <a:rPr dirty="0"/>
              <a:t>GDSK:</a:t>
            </a:r>
            <a:r>
              <a:rPr spc="-65" dirty="0"/>
              <a:t> </a:t>
            </a:r>
            <a:r>
              <a:rPr dirty="0"/>
              <a:t>Nâng</a:t>
            </a:r>
            <a:r>
              <a:rPr spc="-45" dirty="0"/>
              <a:t> </a:t>
            </a:r>
            <a:r>
              <a:rPr dirty="0"/>
              <a:t>cao</a:t>
            </a:r>
            <a:r>
              <a:rPr spc="-60" dirty="0"/>
              <a:t> </a:t>
            </a:r>
            <a:r>
              <a:rPr dirty="0"/>
              <a:t>nhận</a:t>
            </a:r>
            <a:r>
              <a:rPr spc="-60" dirty="0"/>
              <a:t> </a:t>
            </a:r>
            <a:r>
              <a:rPr dirty="0"/>
              <a:t>thức</a:t>
            </a:r>
            <a:r>
              <a:rPr spc="-55" dirty="0"/>
              <a:t> </a:t>
            </a:r>
            <a:r>
              <a:rPr dirty="0"/>
              <a:t>phòng</a:t>
            </a:r>
            <a:r>
              <a:rPr spc="-60" dirty="0"/>
              <a:t> </a:t>
            </a:r>
            <a:r>
              <a:rPr dirty="0"/>
              <a:t>bệnh</a:t>
            </a:r>
            <a:r>
              <a:rPr spc="-50" dirty="0"/>
              <a:t> </a:t>
            </a:r>
            <a:r>
              <a:rPr dirty="0"/>
              <a:t>CN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80" dirty="0"/>
              <a:t> </a:t>
            </a:r>
            <a:r>
              <a:rPr spc="-25" dirty="0"/>
              <a:t>CĐ</a:t>
            </a:r>
          </a:p>
          <a:p>
            <a:pPr marL="11842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Ăn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chín,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uống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sôi</a:t>
            </a:r>
            <a:endParaRPr sz="2800">
              <a:latin typeface="Arial"/>
              <a:cs typeface="Arial"/>
            </a:endParaRPr>
          </a:p>
          <a:p>
            <a:pPr marL="11842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Rửa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tay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sau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khi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đi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trước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ăn</a:t>
            </a:r>
            <a:endParaRPr sz="2800">
              <a:latin typeface="Arial"/>
              <a:cs typeface="Arial"/>
            </a:endParaRPr>
          </a:p>
          <a:p>
            <a:pPr marL="11842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Rau: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nấu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chín,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rửa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từng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lá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nhiều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lần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dưới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vòi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nước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chảy</a:t>
            </a:r>
            <a:endParaRPr sz="2800">
              <a:latin typeface="Arial"/>
              <a:cs typeface="Arial"/>
            </a:endParaRPr>
          </a:p>
          <a:p>
            <a:pPr marL="1176655" lvl="1" indent="-209550">
              <a:lnSpc>
                <a:spcPct val="100000"/>
              </a:lnSpc>
              <a:spcBef>
                <a:spcPts val="670"/>
              </a:spcBef>
              <a:buChar char="-"/>
              <a:tabLst>
                <a:tab pos="117729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Trái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cây: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rửa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dưới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vòi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nước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chảy,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gọt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vỏ</a:t>
            </a:r>
            <a:endParaRPr sz="2800">
              <a:latin typeface="Arial"/>
              <a:cs typeface="Arial"/>
            </a:endParaRPr>
          </a:p>
          <a:p>
            <a:pPr marL="11842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Không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chân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trần,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không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ngồi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lê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trên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đất</a:t>
            </a:r>
            <a:endParaRPr sz="2800">
              <a:latin typeface="Arial"/>
              <a:cs typeface="Arial"/>
            </a:endParaRPr>
          </a:p>
          <a:p>
            <a:pPr marL="11842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Không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phóng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uế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bừa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bãi</a:t>
            </a:r>
            <a:endParaRPr sz="2800">
              <a:latin typeface="Arial"/>
              <a:cs typeface="Arial"/>
            </a:endParaRPr>
          </a:p>
          <a:p>
            <a:pPr marL="11842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118491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Không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dùng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phân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tươi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bón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ruộng,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cây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trồng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7298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6FC0"/>
                </a:solidFill>
              </a:rPr>
              <a:t>Yếu</a:t>
            </a:r>
            <a:r>
              <a:rPr sz="4800" spc="-260" dirty="0">
                <a:solidFill>
                  <a:srgbClr val="006FC0"/>
                </a:solidFill>
              </a:rPr>
              <a:t> </a:t>
            </a:r>
            <a:r>
              <a:rPr sz="4800" dirty="0">
                <a:solidFill>
                  <a:srgbClr val="006FC0"/>
                </a:solidFill>
              </a:rPr>
              <a:t>tố</a:t>
            </a:r>
            <a:r>
              <a:rPr sz="4800" spc="-260" dirty="0">
                <a:solidFill>
                  <a:srgbClr val="006FC0"/>
                </a:solidFill>
              </a:rPr>
              <a:t> </a:t>
            </a:r>
            <a:r>
              <a:rPr sz="4800" dirty="0">
                <a:solidFill>
                  <a:srgbClr val="006FC0"/>
                </a:solidFill>
              </a:rPr>
              <a:t>xã</a:t>
            </a:r>
            <a:r>
              <a:rPr sz="4800" spc="-250" dirty="0">
                <a:solidFill>
                  <a:srgbClr val="006FC0"/>
                </a:solidFill>
              </a:rPr>
              <a:t> </a:t>
            </a:r>
            <a:r>
              <a:rPr sz="4800" dirty="0">
                <a:solidFill>
                  <a:srgbClr val="006FC0"/>
                </a:solidFill>
              </a:rPr>
              <a:t>hội</a:t>
            </a:r>
            <a:r>
              <a:rPr sz="4800" spc="-245" dirty="0">
                <a:solidFill>
                  <a:srgbClr val="006FC0"/>
                </a:solidFill>
              </a:rPr>
              <a:t> </a:t>
            </a:r>
            <a:r>
              <a:rPr sz="4800" spc="-25" dirty="0"/>
              <a:t>quyết</a:t>
            </a:r>
            <a:r>
              <a:rPr sz="4800" spc="-240" dirty="0"/>
              <a:t> </a:t>
            </a:r>
            <a:r>
              <a:rPr sz="4800" dirty="0"/>
              <a:t>định</a:t>
            </a:r>
            <a:r>
              <a:rPr sz="4800" spc="-235" dirty="0"/>
              <a:t> </a:t>
            </a:r>
            <a:r>
              <a:rPr sz="4800" dirty="0"/>
              <a:t>sức</a:t>
            </a:r>
            <a:r>
              <a:rPr sz="4800" spc="-265" dirty="0"/>
              <a:t> </a:t>
            </a:r>
            <a:r>
              <a:rPr sz="4800" spc="-20" dirty="0"/>
              <a:t>khoẻ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44" y="1790700"/>
            <a:ext cx="6108191" cy="45765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74870" y="3919854"/>
            <a:ext cx="808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Thực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phẩm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9404" y="5129276"/>
            <a:ext cx="1628139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26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Giáo</a:t>
            </a:r>
            <a:r>
              <a:rPr sz="1200" spc="-25" dirty="0">
                <a:latin typeface="Arial"/>
                <a:cs typeface="Arial"/>
              </a:rPr>
              <a:t> dục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200" dirty="0">
                <a:latin typeface="Arial"/>
                <a:cs typeface="Arial"/>
              </a:rPr>
              <a:t>Chăm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sóc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tế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8825" y="4270959"/>
            <a:ext cx="9169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Yếu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tố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xã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hội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700" y="2739644"/>
            <a:ext cx="1612900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Kinh</a:t>
            </a:r>
            <a:r>
              <a:rPr sz="1200" spc="-25" dirty="0">
                <a:latin typeface="Arial"/>
                <a:cs typeface="Arial"/>
              </a:rPr>
              <a:t> tế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200" dirty="0">
                <a:latin typeface="Arial"/>
                <a:cs typeface="Arial"/>
              </a:rPr>
              <a:t>Môi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trường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1937004"/>
            <a:ext cx="5586984" cy="37779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27267" y="5987592"/>
            <a:ext cx="5505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https</a:t>
            </a:r>
            <a:r>
              <a:rPr sz="1000" spc="-10" dirty="0">
                <a:latin typeface="Arial"/>
                <a:cs typeface="Arial"/>
                <a:hlinkClick r:id="rId4"/>
              </a:rPr>
              <a:t>://www.researchgate.net/figure/Rainbow-model-of-the-determinants-of-health_fig1_49951184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34849"/>
            <a:ext cx="10324490" cy="1489455"/>
          </a:xfrm>
          <a:prstGeom prst="rect">
            <a:avLst/>
          </a:prstGeom>
        </p:spPr>
        <p:txBody>
          <a:bodyPr vert="horz" wrap="square" lIns="0" tIns="41021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PC</a:t>
            </a:r>
            <a:r>
              <a:rPr sz="4800" spc="-265" dirty="0"/>
              <a:t> </a:t>
            </a:r>
            <a:r>
              <a:rPr sz="4800" spc="-10" dirty="0"/>
              <a:t>bệnh</a:t>
            </a:r>
            <a:r>
              <a:rPr sz="4800" spc="-220" dirty="0"/>
              <a:t> </a:t>
            </a:r>
            <a:r>
              <a:rPr sz="4800" dirty="0">
                <a:solidFill>
                  <a:srgbClr val="006FC0"/>
                </a:solidFill>
              </a:rPr>
              <a:t>KST</a:t>
            </a:r>
            <a:r>
              <a:rPr sz="4800" spc="-254" dirty="0">
                <a:solidFill>
                  <a:srgbClr val="006FC0"/>
                </a:solidFill>
              </a:rPr>
              <a:t> </a:t>
            </a:r>
            <a:r>
              <a:rPr sz="4800" spc="-30" dirty="0"/>
              <a:t>thường</a:t>
            </a:r>
            <a:r>
              <a:rPr sz="4800" spc="-235" dirty="0"/>
              <a:t> </a:t>
            </a:r>
            <a:r>
              <a:rPr sz="4800" spc="-25" dirty="0"/>
              <a:t>gặp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70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7322184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Tẩy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sán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định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kỳ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(điều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trị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hàng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loạt):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5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QĐ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6437/QĐ-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BYT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(2018)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Giun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đường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ruột</a:t>
            </a:r>
            <a:endParaRPr sz="2800" dirty="0">
              <a:latin typeface="Arial"/>
              <a:cs typeface="Arial"/>
            </a:endParaRPr>
          </a:p>
          <a:p>
            <a:pPr marL="587375" lvl="1" indent="-217170">
              <a:lnSpc>
                <a:spcPct val="100000"/>
              </a:lnSpc>
              <a:spcBef>
                <a:spcPts val="670"/>
              </a:spcBef>
              <a:buChar char="-"/>
              <a:tabLst>
                <a:tab pos="58737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QĐ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1931/QĐ-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BYT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(2016):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Sán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lá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gan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nhỏ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Thường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xuyên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lớp,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ăn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Nhà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có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nước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xà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phòng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471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Phòng</a:t>
            </a:r>
            <a:r>
              <a:rPr sz="4800" spc="-275" dirty="0"/>
              <a:t> </a:t>
            </a:r>
            <a:r>
              <a:rPr sz="4800" dirty="0"/>
              <a:t>BLN</a:t>
            </a:r>
            <a:r>
              <a:rPr sz="4800" spc="-295" dirty="0"/>
              <a:t> </a:t>
            </a:r>
            <a:r>
              <a:rPr sz="4800" spc="-10" dirty="0"/>
              <a:t>bằng</a:t>
            </a:r>
            <a:r>
              <a:rPr sz="4800" spc="-275" dirty="0"/>
              <a:t> </a:t>
            </a:r>
            <a:r>
              <a:rPr sz="4800" spc="-10" dirty="0"/>
              <a:t>hành</a:t>
            </a:r>
            <a:r>
              <a:rPr sz="4800" spc="-265" dirty="0"/>
              <a:t> </a:t>
            </a:r>
            <a:r>
              <a:rPr sz="4800" dirty="0"/>
              <a:t>vi</a:t>
            </a:r>
            <a:r>
              <a:rPr sz="4800" spc="-285" dirty="0"/>
              <a:t> </a:t>
            </a:r>
            <a:r>
              <a:rPr sz="4800" dirty="0"/>
              <a:t>lành</a:t>
            </a:r>
            <a:r>
              <a:rPr sz="4800" spc="-265" dirty="0"/>
              <a:t> </a:t>
            </a:r>
            <a:r>
              <a:rPr sz="4800" spc="-20" dirty="0"/>
              <a:t>mạnh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71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7602" y="1742338"/>
            <a:ext cx="9060815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Chuẩn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bị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sử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thực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phẩm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toàn</a:t>
            </a:r>
            <a:endParaRPr sz="280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Muỗng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đũa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chung/riêng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(H.Pylori,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VGA…)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Rửa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xuyên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Vệ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khử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khuẩn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bề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mặt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thường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xuyên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Ho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hắt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hơi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khăn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giấy/tay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áo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Không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dùng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chung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vật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dụng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cá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nhân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(bàn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chải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răng…)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Tiêm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chủng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phòng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bệnh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Tránh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chạm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vào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động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vật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hoang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dã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latin typeface="Arial"/>
                <a:cs typeface="Arial"/>
              </a:rPr>
              <a:t>Hãy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ở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nhà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bệnh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4572"/>
            <a:ext cx="10710672" cy="63383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72</a:t>
            </a:fld>
            <a:endParaRPr spc="-25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16" y="10667"/>
            <a:ext cx="7911083" cy="63657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73</a:t>
            </a:fld>
            <a:endParaRPr spc="-25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411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5"/>
              </a:spcBef>
            </a:pPr>
            <a:r>
              <a:rPr dirty="0"/>
              <a:t>Tài</a:t>
            </a:r>
            <a:r>
              <a:rPr spc="-265" dirty="0"/>
              <a:t> </a:t>
            </a:r>
            <a:r>
              <a:rPr spc="-20" dirty="0"/>
              <a:t>liệu</a:t>
            </a:r>
            <a:r>
              <a:rPr spc="-280" dirty="0"/>
              <a:t> </a:t>
            </a:r>
            <a:r>
              <a:rPr dirty="0"/>
              <a:t>tham</a:t>
            </a:r>
            <a:r>
              <a:rPr spc="-280" dirty="0"/>
              <a:t> </a:t>
            </a:r>
            <a:r>
              <a:rPr dirty="0"/>
              <a:t>khảo</a:t>
            </a:r>
            <a:r>
              <a:rPr spc="-265" dirty="0"/>
              <a:t> </a:t>
            </a:r>
            <a:r>
              <a:rPr spc="-10" dirty="0"/>
              <a:t>chính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74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839595"/>
            <a:ext cx="9655810" cy="32448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38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400" dirty="0">
                <a:latin typeface="Arial"/>
                <a:cs typeface="Arial"/>
              </a:rPr>
              <a:t>Tài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liệu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YTTH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của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Bộ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tế/Cục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YTDP</a:t>
            </a:r>
            <a:endParaRPr sz="24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29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400" dirty="0">
                <a:latin typeface="Arial"/>
                <a:cs typeface="Arial"/>
              </a:rPr>
              <a:t>QĐ</a:t>
            </a:r>
            <a:r>
              <a:rPr sz="2400" spc="-20" dirty="0">
                <a:latin typeface="Arial"/>
                <a:cs typeface="Arial"/>
              </a:rPr>
              <a:t> 543/QĐ-</a:t>
            </a:r>
            <a:r>
              <a:rPr sz="2400" dirty="0">
                <a:latin typeface="Arial"/>
                <a:cs typeface="Arial"/>
              </a:rPr>
              <a:t>BGDĐT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ngày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23/02/2022</a:t>
            </a:r>
            <a:endParaRPr sz="24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29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400" dirty="0">
                <a:latin typeface="Arial"/>
                <a:cs typeface="Arial"/>
              </a:rPr>
              <a:t>CV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1909/BYT-</a:t>
            </a:r>
            <a:r>
              <a:rPr sz="2400" dirty="0">
                <a:latin typeface="Arial"/>
                <a:cs typeface="Arial"/>
              </a:rPr>
              <a:t>DP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ngày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15/4/2022</a:t>
            </a:r>
            <a:endParaRPr sz="24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28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WHO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(2012).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Guideline: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Sodium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intake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adults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children.</a:t>
            </a:r>
            <a:endParaRPr sz="24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29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WHO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Guidelines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physical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activity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sedentary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behavior,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2020.</a:t>
            </a:r>
            <a:endParaRPr sz="24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29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400" dirty="0">
                <a:latin typeface="Arial"/>
                <a:cs typeface="Arial"/>
              </a:rPr>
              <a:t>WHO.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Năm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bước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trọng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để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đảm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bảo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thức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ăn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toàn.</a:t>
            </a:r>
            <a:endParaRPr sz="2400" dirty="0">
              <a:latin typeface="Arial"/>
              <a:cs typeface="Arial"/>
            </a:endParaRPr>
          </a:p>
          <a:p>
            <a:pPr marL="370205" marR="5080" indent="-358140">
              <a:lnSpc>
                <a:spcPct val="11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400" dirty="0">
                <a:latin typeface="Arial"/>
                <a:cs typeface="Arial"/>
              </a:rPr>
              <a:t>Tài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liệu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Hội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thảo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hướng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dẫn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truyền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thông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về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BKLN,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giảm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ăn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muối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và Covid-</a:t>
            </a:r>
            <a:r>
              <a:rPr sz="2400" dirty="0">
                <a:latin typeface="Arial"/>
                <a:cs typeface="Arial"/>
              </a:rPr>
              <a:t>19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(10/2020)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193291" y="868680"/>
            <a:ext cx="9966960" cy="5455920"/>
            <a:chOff x="1193291" y="868680"/>
            <a:chExt cx="9966960" cy="5455920"/>
          </a:xfrm>
        </p:grpSpPr>
        <p:sp>
          <p:nvSpPr>
            <p:cNvPr id="6" name="object 6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7795" y="868680"/>
              <a:ext cx="7348728" cy="54559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75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291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6FC0"/>
                </a:solidFill>
              </a:rPr>
              <a:t>Mục</a:t>
            </a:r>
            <a:r>
              <a:rPr sz="4800" spc="-245" dirty="0">
                <a:solidFill>
                  <a:srgbClr val="006FC0"/>
                </a:solidFill>
              </a:rPr>
              <a:t> </a:t>
            </a:r>
            <a:r>
              <a:rPr sz="4800" dirty="0">
                <a:solidFill>
                  <a:srgbClr val="006FC0"/>
                </a:solidFill>
              </a:rPr>
              <a:t>tiêu</a:t>
            </a:r>
            <a:r>
              <a:rPr sz="4800" spc="-235" dirty="0">
                <a:solidFill>
                  <a:srgbClr val="006FC0"/>
                </a:solidFill>
              </a:rPr>
              <a:t> </a:t>
            </a:r>
            <a:r>
              <a:rPr sz="4800" dirty="0"/>
              <a:t>CT</a:t>
            </a:r>
            <a:r>
              <a:rPr sz="4800" spc="-260" dirty="0"/>
              <a:t> </a:t>
            </a:r>
            <a:r>
              <a:rPr sz="4800" dirty="0"/>
              <a:t>SKHĐ</a:t>
            </a:r>
            <a:r>
              <a:rPr sz="4800" spc="-275" dirty="0"/>
              <a:t> </a:t>
            </a:r>
            <a:r>
              <a:rPr sz="4800" spc="-85" dirty="0"/>
              <a:t>2021-</a:t>
            </a:r>
            <a:r>
              <a:rPr sz="4800" spc="-25" dirty="0"/>
              <a:t>25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822599"/>
            <a:ext cx="9986645" cy="361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QĐ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1660/QĐ-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TTg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ngày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02/10/2021: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SKHĐ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2021-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25</a:t>
            </a:r>
            <a:endParaRPr sz="2800" dirty="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Mục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tiêu:</a:t>
            </a:r>
            <a:endParaRPr sz="2800" dirty="0">
              <a:latin typeface="Arial"/>
              <a:cs typeface="Arial"/>
            </a:endParaRPr>
          </a:p>
          <a:p>
            <a:pPr marL="12700" marR="5080" indent="357505">
              <a:lnSpc>
                <a:spcPct val="120000"/>
              </a:lnSpc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Duy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trì,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đẩy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mạnh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hoạt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động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giáo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dục,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chăm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sóc,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bảo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và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quản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lý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sức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khỏe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trẻ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em,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(gọi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chung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sinh)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Arial"/>
                <a:cs typeface="Arial"/>
              </a:rPr>
              <a:t>trong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các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cơ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sở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giáo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dục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mầm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phổ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thông,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trường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chuyên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biệt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(gọi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chung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là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trường</a:t>
            </a:r>
            <a:r>
              <a:rPr sz="2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học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nhằm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bảo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đảm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sự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phát</a:t>
            </a:r>
            <a:r>
              <a:rPr sz="2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triển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toàn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diện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về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thể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chất,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tinh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thần</a:t>
            </a:r>
            <a:r>
              <a:rPr sz="2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sinh.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291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6FC0"/>
                </a:solidFill>
              </a:rPr>
              <a:t>Nội</a:t>
            </a:r>
            <a:r>
              <a:rPr sz="4800" spc="-235" dirty="0">
                <a:solidFill>
                  <a:srgbClr val="006FC0"/>
                </a:solidFill>
              </a:rPr>
              <a:t> </a:t>
            </a:r>
            <a:r>
              <a:rPr sz="4800" spc="-10" dirty="0">
                <a:solidFill>
                  <a:srgbClr val="006FC0"/>
                </a:solidFill>
              </a:rPr>
              <a:t>dung</a:t>
            </a:r>
            <a:r>
              <a:rPr sz="4800" spc="-220" dirty="0">
                <a:solidFill>
                  <a:srgbClr val="006FC0"/>
                </a:solidFill>
              </a:rPr>
              <a:t> </a:t>
            </a:r>
            <a:r>
              <a:rPr sz="4800" dirty="0"/>
              <a:t>CT</a:t>
            </a:r>
            <a:r>
              <a:rPr sz="4800" spc="-235" dirty="0"/>
              <a:t> </a:t>
            </a:r>
            <a:r>
              <a:rPr sz="4800" dirty="0"/>
              <a:t>SKHĐ</a:t>
            </a:r>
            <a:r>
              <a:rPr sz="4800" spc="-260" dirty="0"/>
              <a:t> </a:t>
            </a:r>
            <a:r>
              <a:rPr sz="4800" spc="-85" dirty="0"/>
              <a:t>2021-</a:t>
            </a:r>
            <a:r>
              <a:rPr sz="4800" spc="-25" dirty="0"/>
              <a:t>25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1724304"/>
            <a:ext cx="9921875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0205" indent="-357505">
              <a:lnSpc>
                <a:spcPct val="10000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Chăm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sóc,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bảo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quản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lý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SK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sinh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trong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Giáo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dục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thể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chất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hoạt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động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thể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thao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trong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0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Tổ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chức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bữa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ăn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HĐ,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bảo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đảm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DD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hợp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lý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trong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675"/>
              </a:spcBef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Tuyên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truyền,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GDSK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r>
              <a:rPr sz="2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đường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trong</a:t>
            </a:r>
            <a:r>
              <a:rPr sz="2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endParaRPr sz="2800">
              <a:latin typeface="Arial"/>
              <a:cs typeface="Arial"/>
            </a:endParaRPr>
          </a:p>
          <a:p>
            <a:pPr marL="370205" marR="5080" indent="-358140">
              <a:lnSpc>
                <a:spcPct val="120000"/>
              </a:lnSpc>
              <a:buClr>
                <a:srgbClr val="E38312"/>
              </a:buClr>
              <a:buFont typeface="Wingdings"/>
              <a:buChar char=""/>
              <a:tabLst>
                <a:tab pos="370205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Ứng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dụng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CNTT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vào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chăm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sóc,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bảo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vệ,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quản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lý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SK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sinh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thống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kê,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báo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cáo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trong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5288</Words>
  <Application>Microsoft Office PowerPoint</Application>
  <PresentationFormat>Widescreen</PresentationFormat>
  <Paragraphs>547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Times New Roman</vt:lpstr>
      <vt:lpstr>Wingdings</vt:lpstr>
      <vt:lpstr>Office Theme</vt:lpstr>
      <vt:lpstr>PHÒNG CHỐNG BỆNH TẬT HỌC ĐƯỜNG</vt:lpstr>
      <vt:lpstr>Nội dung</vt:lpstr>
      <vt:lpstr>Yếu tố quyết định sức khoẻ</vt:lpstr>
      <vt:lpstr>Yếu tố quyết định sức khoẻ</vt:lpstr>
      <vt:lpstr>Yếu tố quyết định sức khoẻ</vt:lpstr>
      <vt:lpstr>Yếu tố quyết định sức khoẻ</vt:lpstr>
      <vt:lpstr>Yếu tố xã hội quyết định sức khoẻ</vt:lpstr>
      <vt:lpstr>Mục tiêu CT SKHĐ 2021-25</vt:lpstr>
      <vt:lpstr>Nội dung CT SKHĐ 2021-25</vt:lpstr>
      <vt:lpstr>PC bệnh tật học đường</vt:lpstr>
      <vt:lpstr>Chiến lược phòng chống BLN</vt:lpstr>
      <vt:lpstr>Chiến lược phòng chống BKLN</vt:lpstr>
      <vt:lpstr>PowerPoint Presentation</vt:lpstr>
      <vt:lpstr>Giải pháp PC bệnh tật học đường</vt:lpstr>
      <vt:lpstr>Truyền thông PC bệnh tật học đường</vt:lpstr>
      <vt:lpstr>Truyền thông PC BKLN</vt:lpstr>
      <vt:lpstr>Trường học nâng cao SK (HPS)</vt:lpstr>
      <vt:lpstr>Truyền thông GDSK (TT 13/2016)</vt:lpstr>
      <vt:lpstr>Truyền thông GDSK (TT 13/2016)</vt:lpstr>
      <vt:lpstr>Dinh dưỡng hợp lý</vt:lpstr>
      <vt:lpstr>Dinh dưỡng hợp lý</vt:lpstr>
      <vt:lpstr>Đặc trưng của dinh dưỡng hợp lý</vt:lpstr>
      <vt:lpstr>Dinh dưỡng hợp lý</vt:lpstr>
      <vt:lpstr>Giảm muối (WHO 2012)</vt:lpstr>
      <vt:lpstr>Giảm muối (Viện Dinh dưỡng, BYT, 2016 )</vt:lpstr>
      <vt:lpstr>Khuyến cáo của WHO về HĐTL</vt:lpstr>
      <vt:lpstr>Khuyến cáo: TE &amp; VTN (5 - 17 tuổi)</vt:lpstr>
      <vt:lpstr>Đái tháo đường</vt:lpstr>
      <vt:lpstr>Đái tháo đường (2)</vt:lpstr>
      <vt:lpstr>Đái tháo đường (3)</vt:lpstr>
      <vt:lpstr>Bạn có nguy cơ ĐTĐ không?</vt:lpstr>
      <vt:lpstr>Sàng lọc tiền ĐTĐ và ĐTĐ type 2 ở TE</vt:lpstr>
      <vt:lpstr>Sàng lọc tiền ĐTĐ và ĐTĐT2 ở TE (2)</vt:lpstr>
      <vt:lpstr>PowerPoint Presentation</vt:lpstr>
      <vt:lpstr>Dự phòng và kiểm soát Tiền ĐTĐ, ĐTĐ</vt:lpstr>
      <vt:lpstr>PC các bệnh thường gặp khác</vt:lpstr>
      <vt:lpstr>PC các bệnh thường gặp khác</vt:lpstr>
      <vt:lpstr>Nguồn truyền bệnh</vt:lpstr>
      <vt:lpstr>Nguyên tắc phòng chống các BLN</vt:lpstr>
      <vt:lpstr>Nguyên tắc phòng chống các BLN</vt:lpstr>
      <vt:lpstr>Nguyên tắc phòng chống các BLN</vt:lpstr>
      <vt:lpstr>PC các bệnh thường gặp khác</vt:lpstr>
      <vt:lpstr>Phòng chống bệnh SXHD</vt:lpstr>
      <vt:lpstr>Phòng chống bệnh SXH Dengue</vt:lpstr>
      <vt:lpstr>Phòng chống bệnh SXH</vt:lpstr>
      <vt:lpstr>Phòng chống bệnh SXH</vt:lpstr>
      <vt:lpstr>Phòng chống bệnh SXH</vt:lpstr>
      <vt:lpstr>PowerPoint Presentation</vt:lpstr>
      <vt:lpstr>Chiến lược phòng bệnh SXHD</vt:lpstr>
      <vt:lpstr>PowerPoint Presentation</vt:lpstr>
      <vt:lpstr>PowerPoint Presentation</vt:lpstr>
      <vt:lpstr>PowerPoint Presentation</vt:lpstr>
      <vt:lpstr>Phòng chống bệnh Tay-Chân-Miệng</vt:lpstr>
      <vt:lpstr>Phòng chống bệnh Tay-Chân-Miệng</vt:lpstr>
      <vt:lpstr>PowerPoint Presentation</vt:lpstr>
      <vt:lpstr>Phòng chống bệnh COVID-19</vt:lpstr>
      <vt:lpstr>Phòng chống bệnh COVID-19</vt:lpstr>
      <vt:lpstr>Phòng chống bệnh COVID-19</vt:lpstr>
      <vt:lpstr>Đối tượng có nguy cơ mắc COVID-19</vt:lpstr>
      <vt:lpstr>Phòng bệnh COVID-19: BP chung</vt:lpstr>
      <vt:lpstr>Nguyên tắc cơ bản trong phòng, chống COVID-19 tại trường học</vt:lpstr>
      <vt:lpstr>Nguyên tắc cơ bản trong phòng, chống COVID-19 tại trường học</vt:lpstr>
      <vt:lpstr>Nguyên tắc cơ bản trong phòng, chống COVID-19 tại trường học</vt:lpstr>
      <vt:lpstr>Nguyên tắc cơ bản trong phòng, chống COVID-19 tại trường học</vt:lpstr>
      <vt:lpstr>BP đảm bảo trường học an toàn, phòng, chống COVID-19</vt:lpstr>
      <vt:lpstr>BP đảm bảo trường học an toàn, phòng, chống COVID-19</vt:lpstr>
      <vt:lpstr>PC bệnh KST thường gặp</vt:lpstr>
      <vt:lpstr>PC bệnh KST thường gặp</vt:lpstr>
      <vt:lpstr>PC bệnh KST thường gặp</vt:lpstr>
      <vt:lpstr>PC bệnh KST thường gặp</vt:lpstr>
      <vt:lpstr>Phòng BLN bằng hành vi lành mạnh</vt:lpstr>
      <vt:lpstr>PowerPoint Presentation</vt:lpstr>
      <vt:lpstr>PowerPoint Presentation</vt:lpstr>
      <vt:lpstr>Tài liệu tham khảo chính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BsTu</dc:creator>
  <cp:lastModifiedBy>Ca TA</cp:lastModifiedBy>
  <cp:revision>10</cp:revision>
  <cp:lastPrinted>2024-09-16T13:18:23Z</cp:lastPrinted>
  <dcterms:created xsi:type="dcterms:W3CDTF">2024-05-08T09:59:36Z</dcterms:created>
  <dcterms:modified xsi:type="dcterms:W3CDTF">2024-09-16T13:19:03Z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2024-05-08T00:00:00Z</vt:filetime>
  </property>
  <property fmtid="{D5CDD505-2E9C-101B-9397-08002B2CF9AE}" pid="5" name="Producer">
    <vt:lpwstr>3-Heights(TM) PDF Security Shell 4.8.25.2 (http://www.pdf-tools.com)</vt:lpwstr>
  </property>
</Properties>
</file>