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Lst>
  <p:sldSz cy="6858000" cx="12192000"/>
  <p:notesSz cx="7315200" cy="96012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2" roundtripDataSignature="AMtx7mjfdrwiK+YBlZuJ1hfsK93aTyVBB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2"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169920" cy="481727"/>
          </a:xfrm>
          <a:prstGeom prst="rect">
            <a:avLst/>
          </a:prstGeom>
          <a:noFill/>
          <a:ln>
            <a:noFill/>
          </a:ln>
        </p:spPr>
        <p:txBody>
          <a:bodyPr anchorCtr="0" anchor="t" bIns="48325" lIns="96650" spcFirstLastPara="1" rIns="96650" wrap="square" tIns="48325">
            <a:noAutofit/>
          </a:bodyPr>
          <a:lstStyle>
            <a:lvl1pPr lvl="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4143587" y="0"/>
            <a:ext cx="3169920" cy="481727"/>
          </a:xfrm>
          <a:prstGeom prst="rect">
            <a:avLst/>
          </a:prstGeom>
          <a:noFill/>
          <a:ln>
            <a:noFill/>
          </a:ln>
        </p:spPr>
        <p:txBody>
          <a:bodyPr anchorCtr="0" anchor="t" bIns="48325" lIns="96650" spcFirstLastPara="1" rIns="96650" wrap="square" tIns="48325">
            <a:noAutofit/>
          </a:bodyPr>
          <a:lstStyle>
            <a:lvl1pPr lvl="0" marR="0" rtl="0" algn="r">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119474"/>
            <a:ext cx="3169920" cy="481726"/>
          </a:xfrm>
          <a:prstGeom prst="rect">
            <a:avLst/>
          </a:prstGeom>
          <a:noFill/>
          <a:ln>
            <a:noFill/>
          </a:ln>
        </p:spPr>
        <p:txBody>
          <a:bodyPr anchorCtr="0" anchor="b" bIns="48325" lIns="96650" spcFirstLastPara="1" rIns="96650" wrap="square" tIns="48325">
            <a:noAutofit/>
          </a:bodyPr>
          <a:lstStyle>
            <a:lvl1pPr lvl="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b="0" i="0" lang="vi-VN"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1: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87" name="Google Shape;87;p1: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10: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149" name="Google Shape;149;p10: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1: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156" name="Google Shape;156;p11: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2: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163" name="Google Shape;163;p12: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3: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170" name="Google Shape;170;p13: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4: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177" name="Google Shape;177;p14: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5: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184" name="Google Shape;184;p15: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6: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190" name="Google Shape;190;p16: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7: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197" name="Google Shape;197;p17: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8: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204" name="Google Shape;204;p18: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9: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213" name="Google Shape;213;p19: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94" name="Google Shape;94;p2: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20: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220" name="Google Shape;220;p20: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21: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227" name="Google Shape;227;p21: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22: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234" name="Google Shape;234;p22: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23: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240" name="Google Shape;240;p23: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24: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246" name="Google Shape;246;p24: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25: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253" name="Google Shape;253;p25: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26: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259" name="Google Shape;259;p26: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27: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266" name="Google Shape;266;p27: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28: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273" name="Google Shape;273;p28: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29: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280" name="Google Shape;280;p29: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3: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101" name="Google Shape;101;p3: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30: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288" name="Google Shape;288;p30: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31: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295" name="Google Shape;295;p31: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32: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302" name="Google Shape;302;p32: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33: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309" name="Google Shape;309;p33: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34: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316" name="Google Shape;316;p34: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35: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323" name="Google Shape;323;p35: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36: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330" name="Google Shape;330;p36: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37: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335" name="Google Shape;335;p37: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38: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341" name="Google Shape;341;p38: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39: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348" name="Google Shape;348;p39: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4: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107" name="Google Shape;107;p4: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40: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354" name="Google Shape;354;p40: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41: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361" name="Google Shape;361;p41: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42: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368" name="Google Shape;368;p42: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43: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375" name="Google Shape;375;p43: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44: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382" name="Google Shape;382;p44: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45: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389" name="Google Shape;389;p45: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46: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394" name="Google Shape;394;p46: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47: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401" name="Google Shape;401;p47: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5: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113" name="Google Shape;113;p5: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6: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121" name="Google Shape;121;p6: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7: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128" name="Google Shape;128;p7: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8: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135" name="Google Shape;135;p8: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9: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142" name="Google Shape;142;p9: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êu đề Bản chiếu" type="title">
  <p:cSld name="TITLE">
    <p:spTree>
      <p:nvGrpSpPr>
        <p:cNvPr id="15" name="Shape 15"/>
        <p:cNvGrpSpPr/>
        <p:nvPr/>
      </p:nvGrpSpPr>
      <p:grpSpPr>
        <a:xfrm>
          <a:off x="0" y="0"/>
          <a:ext cx="0" cy="0"/>
          <a:chOff x="0" y="0"/>
          <a:chExt cx="0" cy="0"/>
        </a:xfrm>
      </p:grpSpPr>
      <p:sp>
        <p:nvSpPr>
          <p:cNvPr id="16" name="Google Shape;16;p4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4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êu đề và Văn bản Dọc" type="vertTx">
  <p:cSld name="VERTICAL_TEXT">
    <p:spTree>
      <p:nvGrpSpPr>
        <p:cNvPr id="73" name="Shape 73"/>
        <p:cNvGrpSpPr/>
        <p:nvPr/>
      </p:nvGrpSpPr>
      <p:grpSpPr>
        <a:xfrm>
          <a:off x="0" y="0"/>
          <a:ext cx="0" cy="0"/>
          <a:chOff x="0" y="0"/>
          <a:chExt cx="0" cy="0"/>
        </a:xfrm>
      </p:grpSpPr>
      <p:sp>
        <p:nvSpPr>
          <p:cNvPr id="74" name="Google Shape;74;p5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5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êu đề Dọc và Văn bản" type="vertTitleAndTx">
  <p:cSld name="VERTICAL_TITLE_AND_VERTICAL_TEXT">
    <p:spTree>
      <p:nvGrpSpPr>
        <p:cNvPr id="79" name="Shape 79"/>
        <p:cNvGrpSpPr/>
        <p:nvPr/>
      </p:nvGrpSpPr>
      <p:grpSpPr>
        <a:xfrm>
          <a:off x="0" y="0"/>
          <a:ext cx="0" cy="0"/>
          <a:chOff x="0" y="0"/>
          <a:chExt cx="0" cy="0"/>
        </a:xfrm>
      </p:grpSpPr>
      <p:sp>
        <p:nvSpPr>
          <p:cNvPr id="80" name="Google Shape;80;p5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5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êu đề và Nội dung" type="obj">
  <p:cSld name="OBJECT">
    <p:spTree>
      <p:nvGrpSpPr>
        <p:cNvPr id="21" name="Shape 21"/>
        <p:cNvGrpSpPr/>
        <p:nvPr/>
      </p:nvGrpSpPr>
      <p:grpSpPr>
        <a:xfrm>
          <a:off x="0" y="0"/>
          <a:ext cx="0" cy="0"/>
          <a:chOff x="0" y="0"/>
          <a:chExt cx="0" cy="0"/>
        </a:xfrm>
      </p:grpSpPr>
      <p:sp>
        <p:nvSpPr>
          <p:cNvPr id="22" name="Google Shape;22;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rgbClr val="F7CAAC"/>
              </a:buClr>
              <a:buSzPts val="4400"/>
              <a:buFont typeface="Calibri"/>
              <a:buNone/>
              <a:defRPr b="1" cap="none">
                <a:solidFill>
                  <a:srgbClr val="F7CAA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5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i="0" sz="2000" u="none" cap="none" strike="noStrike">
                <a:solidFill>
                  <a:srgbClr val="FF0000"/>
                </a:solidFill>
                <a:latin typeface="Calibri"/>
                <a:ea typeface="Calibri"/>
                <a:cs typeface="Calibri"/>
                <a:sym typeface="Calibri"/>
              </a:defRPr>
            </a:lvl1pPr>
            <a:lvl2pPr indent="0" lvl="1" marL="0" algn="r">
              <a:spcBef>
                <a:spcPts val="0"/>
              </a:spcBef>
              <a:buNone/>
              <a:defRPr b="1" i="0" sz="2000" u="none" cap="none" strike="noStrike">
                <a:solidFill>
                  <a:srgbClr val="FF0000"/>
                </a:solidFill>
                <a:latin typeface="Calibri"/>
                <a:ea typeface="Calibri"/>
                <a:cs typeface="Calibri"/>
                <a:sym typeface="Calibri"/>
              </a:defRPr>
            </a:lvl2pPr>
            <a:lvl3pPr indent="0" lvl="2" marL="0" algn="r">
              <a:spcBef>
                <a:spcPts val="0"/>
              </a:spcBef>
              <a:buNone/>
              <a:defRPr b="1" i="0" sz="2000" u="none" cap="none" strike="noStrike">
                <a:solidFill>
                  <a:srgbClr val="FF0000"/>
                </a:solidFill>
                <a:latin typeface="Calibri"/>
                <a:ea typeface="Calibri"/>
                <a:cs typeface="Calibri"/>
                <a:sym typeface="Calibri"/>
              </a:defRPr>
            </a:lvl3pPr>
            <a:lvl4pPr indent="0" lvl="3" marL="0" algn="r">
              <a:spcBef>
                <a:spcPts val="0"/>
              </a:spcBef>
              <a:buNone/>
              <a:defRPr b="1" i="0" sz="2000" u="none" cap="none" strike="noStrike">
                <a:solidFill>
                  <a:srgbClr val="FF0000"/>
                </a:solidFill>
                <a:latin typeface="Calibri"/>
                <a:ea typeface="Calibri"/>
                <a:cs typeface="Calibri"/>
                <a:sym typeface="Calibri"/>
              </a:defRPr>
            </a:lvl4pPr>
            <a:lvl5pPr indent="0" lvl="4" marL="0" algn="r">
              <a:spcBef>
                <a:spcPts val="0"/>
              </a:spcBef>
              <a:buNone/>
              <a:defRPr b="1" i="0" sz="2000" u="none" cap="none" strike="noStrike">
                <a:solidFill>
                  <a:srgbClr val="FF0000"/>
                </a:solidFill>
                <a:latin typeface="Calibri"/>
                <a:ea typeface="Calibri"/>
                <a:cs typeface="Calibri"/>
                <a:sym typeface="Calibri"/>
              </a:defRPr>
            </a:lvl5pPr>
            <a:lvl6pPr indent="0" lvl="5" marL="0" algn="r">
              <a:spcBef>
                <a:spcPts val="0"/>
              </a:spcBef>
              <a:buNone/>
              <a:defRPr b="1" i="0" sz="2000" u="none" cap="none" strike="noStrike">
                <a:solidFill>
                  <a:srgbClr val="FF0000"/>
                </a:solidFill>
                <a:latin typeface="Calibri"/>
                <a:ea typeface="Calibri"/>
                <a:cs typeface="Calibri"/>
                <a:sym typeface="Calibri"/>
              </a:defRPr>
            </a:lvl6pPr>
            <a:lvl7pPr indent="0" lvl="6" marL="0" algn="r">
              <a:spcBef>
                <a:spcPts val="0"/>
              </a:spcBef>
              <a:buNone/>
              <a:defRPr b="1" i="0" sz="2000" u="none" cap="none" strike="noStrike">
                <a:solidFill>
                  <a:srgbClr val="FF0000"/>
                </a:solidFill>
                <a:latin typeface="Calibri"/>
                <a:ea typeface="Calibri"/>
                <a:cs typeface="Calibri"/>
                <a:sym typeface="Calibri"/>
              </a:defRPr>
            </a:lvl7pPr>
            <a:lvl8pPr indent="0" lvl="7" marL="0" algn="r">
              <a:spcBef>
                <a:spcPts val="0"/>
              </a:spcBef>
              <a:buNone/>
              <a:defRPr b="1" i="0" sz="2000" u="none" cap="none" strike="noStrike">
                <a:solidFill>
                  <a:srgbClr val="FF0000"/>
                </a:solidFill>
                <a:latin typeface="Calibri"/>
                <a:ea typeface="Calibri"/>
                <a:cs typeface="Calibri"/>
                <a:sym typeface="Calibri"/>
              </a:defRPr>
            </a:lvl8pPr>
            <a:lvl9pPr indent="0" lvl="8" marL="0" algn="r">
              <a:spcBef>
                <a:spcPts val="0"/>
              </a:spcBef>
              <a:buNone/>
              <a:defRPr b="1" i="0" sz="2000" u="none" cap="none" strike="noStrike">
                <a:solidFill>
                  <a:srgbClr val="FF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vi-VN"/>
              <a:t>‹#›</a:t>
            </a:fld>
            <a:endParaRPr/>
          </a:p>
        </p:txBody>
      </p:sp>
      <p:pic>
        <p:nvPicPr>
          <p:cNvPr id="27" name="Google Shape;27;p50"/>
          <p:cNvPicPr preferRelativeResize="0"/>
          <p:nvPr/>
        </p:nvPicPr>
        <p:blipFill rotWithShape="1">
          <a:blip r:embed="rId2">
            <a:alphaModFix/>
          </a:blip>
          <a:srcRect b="0" l="0" r="0" t="0"/>
          <a:stretch/>
        </p:blipFill>
        <p:spPr>
          <a:xfrm>
            <a:off x="25401" y="0"/>
            <a:ext cx="1409700" cy="169914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Đầu trang của Phần" type="secHead">
  <p:cSld name="SECTION_HEADER">
    <p:spTree>
      <p:nvGrpSpPr>
        <p:cNvPr id="28" name="Shape 28"/>
        <p:cNvGrpSpPr/>
        <p:nvPr/>
      </p:nvGrpSpPr>
      <p:grpSpPr>
        <a:xfrm>
          <a:off x="0" y="0"/>
          <a:ext cx="0" cy="0"/>
          <a:chOff x="0" y="0"/>
          <a:chExt cx="0" cy="0"/>
        </a:xfrm>
      </p:grpSpPr>
      <p:sp>
        <p:nvSpPr>
          <p:cNvPr id="29" name="Google Shape;29;p5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5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1" name="Google Shape;31;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i Nội dung" type="twoObj">
  <p:cSld name="TWO_OBJECTS">
    <p:spTree>
      <p:nvGrpSpPr>
        <p:cNvPr id="34" name="Shape 34"/>
        <p:cNvGrpSpPr/>
        <p:nvPr/>
      </p:nvGrpSpPr>
      <p:grpSpPr>
        <a:xfrm>
          <a:off x="0" y="0"/>
          <a:ext cx="0" cy="0"/>
          <a:chOff x="0" y="0"/>
          <a:chExt cx="0" cy="0"/>
        </a:xfrm>
      </p:grpSpPr>
      <p:sp>
        <p:nvSpPr>
          <p:cNvPr id="35" name="Google Shape;35;p5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5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5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ép so sánh" type="twoTxTwoObj">
  <p:cSld name="TWO_OBJECTS_WITH_TEXT">
    <p:spTree>
      <p:nvGrpSpPr>
        <p:cNvPr id="41" name="Shape 41"/>
        <p:cNvGrpSpPr/>
        <p:nvPr/>
      </p:nvGrpSpPr>
      <p:grpSpPr>
        <a:xfrm>
          <a:off x="0" y="0"/>
          <a:ext cx="0" cy="0"/>
          <a:chOff x="0" y="0"/>
          <a:chExt cx="0" cy="0"/>
        </a:xfrm>
      </p:grpSpPr>
      <p:sp>
        <p:nvSpPr>
          <p:cNvPr id="42" name="Google Shape;42;p5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5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4" name="Google Shape;44;p5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5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6" name="Google Shape;46;p5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ỉ Tiêu đề" type="titleOnly">
  <p:cSld name="TITLE_ONLY">
    <p:spTree>
      <p:nvGrpSpPr>
        <p:cNvPr id="50" name="Shape 50"/>
        <p:cNvGrpSpPr/>
        <p:nvPr/>
      </p:nvGrpSpPr>
      <p:grpSpPr>
        <a:xfrm>
          <a:off x="0" y="0"/>
          <a:ext cx="0" cy="0"/>
          <a:chOff x="0" y="0"/>
          <a:chExt cx="0" cy="0"/>
        </a:xfrm>
      </p:grpSpPr>
      <p:sp>
        <p:nvSpPr>
          <p:cNvPr id="51" name="Google Shape;51;p5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ống" type="blank">
  <p:cSld name="BLANK">
    <p:spTree>
      <p:nvGrpSpPr>
        <p:cNvPr id="55" name="Shape 55"/>
        <p:cNvGrpSpPr/>
        <p:nvPr/>
      </p:nvGrpSpPr>
      <p:grpSpPr>
        <a:xfrm>
          <a:off x="0" y="0"/>
          <a:ext cx="0" cy="0"/>
          <a:chOff x="0" y="0"/>
          <a:chExt cx="0" cy="0"/>
        </a:xfrm>
      </p:grpSpPr>
      <p:sp>
        <p:nvSpPr>
          <p:cNvPr id="56" name="Google Shape;56;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ội dung với Chú thích" type="objTx">
  <p:cSld name="OBJECT_WITH_CAPTION_TEXT">
    <p:spTree>
      <p:nvGrpSpPr>
        <p:cNvPr id="59" name="Shape 59"/>
        <p:cNvGrpSpPr/>
        <p:nvPr/>
      </p:nvGrpSpPr>
      <p:grpSpPr>
        <a:xfrm>
          <a:off x="0" y="0"/>
          <a:ext cx="0" cy="0"/>
          <a:chOff x="0" y="0"/>
          <a:chExt cx="0" cy="0"/>
        </a:xfrm>
      </p:grpSpPr>
      <p:sp>
        <p:nvSpPr>
          <p:cNvPr id="60" name="Google Shape;60;p5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5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2" name="Google Shape;62;p5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3" name="Google Shape;63;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h với Chú thích" type="picTx">
  <p:cSld name="PICTURE_WITH_CAPTION_TEXT">
    <p:spTree>
      <p:nvGrpSpPr>
        <p:cNvPr id="66" name="Shape 66"/>
        <p:cNvGrpSpPr/>
        <p:nvPr/>
      </p:nvGrpSpPr>
      <p:grpSpPr>
        <a:xfrm>
          <a:off x="0" y="0"/>
          <a:ext cx="0" cy="0"/>
          <a:chOff x="0" y="0"/>
          <a:chExt cx="0" cy="0"/>
        </a:xfrm>
      </p:grpSpPr>
      <p:sp>
        <p:nvSpPr>
          <p:cNvPr id="67" name="Google Shape;67;p5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57"/>
          <p:cNvSpPr/>
          <p:nvPr>
            <p:ph idx="2" type="pic"/>
          </p:nvPr>
        </p:nvSpPr>
        <p:spPr>
          <a:xfrm>
            <a:off x="5183188" y="987425"/>
            <a:ext cx="6172200" cy="4873625"/>
          </a:xfrm>
          <a:prstGeom prst="rect">
            <a:avLst/>
          </a:prstGeom>
          <a:noFill/>
          <a:ln>
            <a:noFill/>
          </a:ln>
        </p:spPr>
      </p:sp>
      <p:sp>
        <p:nvSpPr>
          <p:cNvPr id="69" name="Google Shape;69;p5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0" name="Google Shape;70;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4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vi-V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39.png"/><Relationship Id="rId6"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9.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jp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txBox="1"/>
          <p:nvPr>
            <p:ph type="ctrTitle"/>
          </p:nvPr>
        </p:nvSpPr>
        <p:spPr>
          <a:xfrm>
            <a:off x="612475" y="2435980"/>
            <a:ext cx="10967049" cy="2178122"/>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150000"/>
              </a:lnSpc>
              <a:spcBef>
                <a:spcPts val="0"/>
              </a:spcBef>
              <a:spcAft>
                <a:spcPts val="0"/>
              </a:spcAft>
              <a:buClr>
                <a:srgbClr val="F7CAAC"/>
              </a:buClr>
              <a:buSzPct val="100000"/>
              <a:buFont typeface="Arial"/>
              <a:buNone/>
            </a:pPr>
            <a:r>
              <a:rPr b="1" lang="vi-VN" sz="5400">
                <a:solidFill>
                  <a:srgbClr val="F7CAAC"/>
                </a:solidFill>
                <a:latin typeface="Arial"/>
                <a:ea typeface="Arial"/>
                <a:cs typeface="Arial"/>
                <a:sym typeface="Arial"/>
              </a:rPr>
              <a:t>TẬP HUẤN</a:t>
            </a:r>
            <a:br>
              <a:rPr b="1" lang="vi-VN" sz="5400">
                <a:solidFill>
                  <a:srgbClr val="F7CAAC"/>
                </a:solidFill>
                <a:latin typeface="Arial"/>
                <a:ea typeface="Arial"/>
                <a:cs typeface="Arial"/>
                <a:sym typeface="Arial"/>
              </a:rPr>
            </a:br>
            <a:r>
              <a:rPr b="1" lang="vi-VN" sz="4800">
                <a:solidFill>
                  <a:srgbClr val="F7CAAC"/>
                </a:solidFill>
                <a:latin typeface="Arial"/>
                <a:ea typeface="Arial"/>
                <a:cs typeface="Arial"/>
                <a:sym typeface="Arial"/>
              </a:rPr>
              <a:t>Phòng, chống dịch bệnh mới nổi, tái nổi</a:t>
            </a:r>
            <a:endParaRPr sz="5400">
              <a:latin typeface="Arial"/>
              <a:ea typeface="Arial"/>
              <a:cs typeface="Arial"/>
              <a:sym typeface="Arial"/>
            </a:endParaRPr>
          </a:p>
        </p:txBody>
      </p:sp>
      <p:sp>
        <p:nvSpPr>
          <p:cNvPr id="90" name="Google Shape;90;p1"/>
          <p:cNvSpPr txBox="1"/>
          <p:nvPr>
            <p:ph idx="1" type="subTitle"/>
          </p:nvPr>
        </p:nvSpPr>
        <p:spPr>
          <a:xfrm>
            <a:off x="1437736" y="5773946"/>
            <a:ext cx="9144000" cy="657045"/>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rPr lang="vi-VN"/>
              <a:t>KHÁNH HÒA, THÁNG 9/2024</a:t>
            </a:r>
            <a:endParaRPr/>
          </a:p>
        </p:txBody>
      </p:sp>
      <p:pic>
        <p:nvPicPr>
          <p:cNvPr id="91" name="Google Shape;91;p1"/>
          <p:cNvPicPr preferRelativeResize="0"/>
          <p:nvPr/>
        </p:nvPicPr>
        <p:blipFill rotWithShape="1">
          <a:blip r:embed="rId3">
            <a:alphaModFix/>
          </a:blip>
          <a:srcRect b="0" l="0" r="0" t="0"/>
          <a:stretch/>
        </p:blipFill>
        <p:spPr>
          <a:xfrm>
            <a:off x="927350" y="-194100"/>
            <a:ext cx="11264650" cy="19193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rgbClr val="F7CAAC"/>
              </a:buClr>
              <a:buSzPts val="4400"/>
              <a:buFont typeface="Calibri"/>
              <a:buNone/>
            </a:pPr>
            <a:r>
              <a:t/>
            </a:r>
            <a:endParaRPr/>
          </a:p>
        </p:txBody>
      </p:sp>
      <p:sp>
        <p:nvSpPr>
          <p:cNvPr id="152" name="Google Shape;152;p1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153" name="Google Shape;153;p10"/>
          <p:cNvPicPr preferRelativeResize="0"/>
          <p:nvPr/>
        </p:nvPicPr>
        <p:blipFill rotWithShape="1">
          <a:blip r:embed="rId3">
            <a:alphaModFix/>
          </a:blip>
          <a:srcRect b="0" l="0" r="0" t="0"/>
          <a:stretch/>
        </p:blipFill>
        <p:spPr>
          <a:xfrm>
            <a:off x="838200" y="1825625"/>
            <a:ext cx="10692391" cy="420549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rgbClr val="F7CAAC"/>
              </a:buClr>
              <a:buSzPts val="4400"/>
              <a:buFont typeface="Calibri"/>
              <a:buNone/>
            </a:pPr>
            <a:r>
              <a:t/>
            </a:r>
            <a:endParaRPr/>
          </a:p>
        </p:txBody>
      </p:sp>
      <p:sp>
        <p:nvSpPr>
          <p:cNvPr id="159" name="Google Shape;159;p1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160" name="Google Shape;160;p11"/>
          <p:cNvPicPr preferRelativeResize="0"/>
          <p:nvPr/>
        </p:nvPicPr>
        <p:blipFill rotWithShape="1">
          <a:blip r:embed="rId3">
            <a:alphaModFix/>
          </a:blip>
          <a:srcRect b="0" l="0" r="0" t="0"/>
          <a:stretch/>
        </p:blipFill>
        <p:spPr>
          <a:xfrm>
            <a:off x="1853890" y="270417"/>
            <a:ext cx="8484220" cy="64835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rgbClr val="F7CAAC"/>
              </a:buClr>
              <a:buSzPts val="4400"/>
              <a:buFont typeface="Calibri"/>
              <a:buNone/>
            </a:pPr>
            <a:r>
              <a:t/>
            </a:r>
            <a:endParaRPr/>
          </a:p>
        </p:txBody>
      </p:sp>
      <p:sp>
        <p:nvSpPr>
          <p:cNvPr id="166" name="Google Shape;166;p1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167" name="Google Shape;167;p12"/>
          <p:cNvPicPr preferRelativeResize="0"/>
          <p:nvPr/>
        </p:nvPicPr>
        <p:blipFill rotWithShape="1">
          <a:blip r:embed="rId3">
            <a:alphaModFix/>
          </a:blip>
          <a:srcRect b="0" l="0" r="0" t="0"/>
          <a:stretch/>
        </p:blipFill>
        <p:spPr>
          <a:xfrm>
            <a:off x="1528983" y="1027906"/>
            <a:ext cx="10663017" cy="560077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rgbClr val="F7CAAC"/>
              </a:buClr>
              <a:buSzPts val="4400"/>
              <a:buFont typeface="Calibri"/>
              <a:buNone/>
            </a:pPr>
            <a:r>
              <a:t/>
            </a:r>
            <a:endParaRPr/>
          </a:p>
        </p:txBody>
      </p:sp>
      <p:sp>
        <p:nvSpPr>
          <p:cNvPr id="173" name="Google Shape;173;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174" name="Google Shape;174;p13"/>
          <p:cNvPicPr preferRelativeResize="0"/>
          <p:nvPr/>
        </p:nvPicPr>
        <p:blipFill rotWithShape="1">
          <a:blip r:embed="rId3">
            <a:alphaModFix/>
          </a:blip>
          <a:srcRect b="0" l="0" r="0" t="0"/>
          <a:stretch/>
        </p:blipFill>
        <p:spPr>
          <a:xfrm>
            <a:off x="1862254" y="192708"/>
            <a:ext cx="7924912" cy="647258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rgbClr val="F7CAAC"/>
              </a:buClr>
              <a:buSzPts val="4400"/>
              <a:buFont typeface="Calibri"/>
              <a:buNone/>
            </a:pPr>
            <a:r>
              <a:rPr lang="vi-VN"/>
              <a:t>TẠI VIỆT NAM</a:t>
            </a:r>
            <a:endParaRPr/>
          </a:p>
        </p:txBody>
      </p:sp>
      <p:sp>
        <p:nvSpPr>
          <p:cNvPr id="180" name="Google Shape;180;p14"/>
          <p:cNvSpPr txBox="1"/>
          <p:nvPr>
            <p:ph idx="1" type="body"/>
          </p:nvPr>
        </p:nvSpPr>
        <p:spPr>
          <a:xfrm>
            <a:off x="379141" y="1690688"/>
            <a:ext cx="2587083" cy="4519419"/>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200000"/>
              </a:lnSpc>
              <a:spcBef>
                <a:spcPts val="0"/>
              </a:spcBef>
              <a:spcAft>
                <a:spcPts val="0"/>
              </a:spcAft>
              <a:buClr>
                <a:schemeClr val="dk1"/>
              </a:buClr>
              <a:buSzPts val="3600"/>
              <a:buChar char="•"/>
            </a:pPr>
            <a:r>
              <a:rPr lang="vi-VN" sz="3600">
                <a:latin typeface="Times New Roman"/>
                <a:ea typeface="Times New Roman"/>
                <a:cs typeface="Times New Roman"/>
                <a:sym typeface="Times New Roman"/>
              </a:rPr>
              <a:t>2023 đến T9/2024</a:t>
            </a:r>
            <a:endParaRPr sz="3600">
              <a:latin typeface="Times New Roman"/>
              <a:ea typeface="Times New Roman"/>
              <a:cs typeface="Times New Roman"/>
              <a:sym typeface="Times New Roman"/>
            </a:endParaRPr>
          </a:p>
          <a:p>
            <a:pPr indent="-228600" lvl="0" marL="228600" rtl="0" algn="l">
              <a:lnSpc>
                <a:spcPct val="200000"/>
              </a:lnSpc>
              <a:spcBef>
                <a:spcPts val="1000"/>
              </a:spcBef>
              <a:spcAft>
                <a:spcPts val="0"/>
              </a:spcAft>
              <a:buClr>
                <a:schemeClr val="dk1"/>
              </a:buClr>
              <a:buSzPts val="3600"/>
              <a:buChar char="•"/>
            </a:pPr>
            <a:r>
              <a:rPr lang="vi-VN" sz="3600">
                <a:latin typeface="Times New Roman"/>
                <a:ea typeface="Times New Roman"/>
                <a:cs typeface="Times New Roman"/>
                <a:sym typeface="Times New Roman"/>
              </a:rPr>
              <a:t> 203 ca</a:t>
            </a:r>
            <a:endParaRPr/>
          </a:p>
          <a:p>
            <a:pPr indent="-228600" lvl="0" marL="228600" rtl="0" algn="l">
              <a:lnSpc>
                <a:spcPct val="200000"/>
              </a:lnSpc>
              <a:spcBef>
                <a:spcPts val="1000"/>
              </a:spcBef>
              <a:spcAft>
                <a:spcPts val="0"/>
              </a:spcAft>
              <a:buClr>
                <a:schemeClr val="dk1"/>
              </a:buClr>
              <a:buSzPts val="3600"/>
              <a:buChar char="•"/>
            </a:pPr>
            <a:r>
              <a:rPr lang="vi-VN" sz="3600">
                <a:latin typeface="Times New Roman"/>
                <a:ea typeface="Times New Roman"/>
                <a:cs typeface="Times New Roman"/>
                <a:sym typeface="Times New Roman"/>
              </a:rPr>
              <a:t>8 tử vong</a:t>
            </a:r>
            <a:endParaRPr sz="3600"/>
          </a:p>
        </p:txBody>
      </p:sp>
      <p:pic>
        <p:nvPicPr>
          <p:cNvPr id="181" name="Google Shape;181;p14"/>
          <p:cNvPicPr preferRelativeResize="0"/>
          <p:nvPr/>
        </p:nvPicPr>
        <p:blipFill rotWithShape="1">
          <a:blip r:embed="rId3">
            <a:alphaModFix/>
          </a:blip>
          <a:srcRect b="0" l="0" r="0" t="0"/>
          <a:stretch/>
        </p:blipFill>
        <p:spPr>
          <a:xfrm>
            <a:off x="2653990" y="1558070"/>
            <a:ext cx="9158869" cy="478465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rgbClr val="F7CAAC"/>
              </a:buClr>
              <a:buSzPts val="4400"/>
              <a:buFont typeface="Calibri"/>
              <a:buNone/>
            </a:pPr>
            <a:r>
              <a:rPr lang="vi-VN"/>
              <a:t>TẠI VIỆT NAM</a:t>
            </a:r>
            <a:endParaRPr/>
          </a:p>
        </p:txBody>
      </p:sp>
      <p:sp>
        <p:nvSpPr>
          <p:cNvPr id="187" name="Google Shape;187;p15"/>
          <p:cNvSpPr txBox="1"/>
          <p:nvPr>
            <p:ph idx="1" type="body"/>
          </p:nvPr>
        </p:nvSpPr>
        <p:spPr>
          <a:xfrm>
            <a:off x="838200" y="1591449"/>
            <a:ext cx="10515600" cy="4764746"/>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just">
              <a:lnSpc>
                <a:spcPct val="200000"/>
              </a:lnSpc>
              <a:spcBef>
                <a:spcPts val="0"/>
              </a:spcBef>
              <a:spcAft>
                <a:spcPts val="0"/>
              </a:spcAft>
              <a:buClr>
                <a:srgbClr val="FF0000"/>
              </a:buClr>
              <a:buSzPct val="100000"/>
              <a:buChar char="•"/>
            </a:pPr>
            <a:r>
              <a:rPr b="1" lang="vi-VN">
                <a:solidFill>
                  <a:srgbClr val="FF0000"/>
                </a:solidFill>
                <a:latin typeface="Times New Roman"/>
                <a:ea typeface="Times New Roman"/>
                <a:cs typeface="Times New Roman"/>
                <a:sym typeface="Times New Roman"/>
              </a:rPr>
              <a:t>NĂM 2022: 02 CA MẮC </a:t>
            </a:r>
            <a:r>
              <a:rPr lang="vi-VN">
                <a:latin typeface="Times New Roman"/>
                <a:ea typeface="Times New Roman"/>
                <a:cs typeface="Times New Roman"/>
                <a:sym typeface="Times New Roman"/>
              </a:rPr>
              <a:t>TẠI TP HỒ CHÍ MINH</a:t>
            </a:r>
            <a:endParaRPr/>
          </a:p>
          <a:p>
            <a:pPr indent="-228600" lvl="0" marL="228600" rtl="0" algn="just">
              <a:lnSpc>
                <a:spcPct val="200000"/>
              </a:lnSpc>
              <a:spcBef>
                <a:spcPts val="1000"/>
              </a:spcBef>
              <a:spcAft>
                <a:spcPts val="0"/>
              </a:spcAft>
              <a:buClr>
                <a:srgbClr val="FF0000"/>
              </a:buClr>
              <a:buSzPct val="100000"/>
              <a:buChar char="•"/>
            </a:pPr>
            <a:r>
              <a:rPr b="1" lang="vi-VN">
                <a:solidFill>
                  <a:srgbClr val="FF0000"/>
                </a:solidFill>
                <a:latin typeface="Times New Roman"/>
                <a:ea typeface="Times New Roman"/>
                <a:cs typeface="Times New Roman"/>
                <a:sym typeface="Times New Roman"/>
              </a:rPr>
              <a:t>NĂM 2023: 133 CA MẮC, 6 CA TỬ VONG</a:t>
            </a:r>
            <a:r>
              <a:rPr lang="vi-VN">
                <a:latin typeface="Times New Roman"/>
                <a:ea typeface="Times New Roman"/>
                <a:cs typeface="Times New Roman"/>
                <a:sym typeface="Times New Roman"/>
              </a:rPr>
              <a:t>. </a:t>
            </a:r>
            <a:r>
              <a:rPr lang="vi-VN" sz="2300">
                <a:latin typeface="Times New Roman"/>
                <a:ea typeface="Times New Roman"/>
                <a:cs typeface="Times New Roman"/>
                <a:sym typeface="Times New Roman"/>
              </a:rPr>
              <a:t>CAO NHẤT TẠI TP HCM VỚI 108 CA BỆNH, MỘT SỐ TỈNH THÀNH CÓ CA MẮC KHÁC NHƯ QUẢNG NINH, ĐÀ NẴNG, LÂM ĐỒNG, TÂY NINH, ĐỒNG NAI, BÌNH DƯƠNG, LONG AN, TIỀN GIANG, BẾN TRE, CẦN THƠ, SÓC TRĂNG</a:t>
            </a:r>
            <a:endParaRPr/>
          </a:p>
          <a:p>
            <a:pPr indent="-228600" lvl="0" marL="228600" rtl="0" algn="just">
              <a:lnSpc>
                <a:spcPct val="200000"/>
              </a:lnSpc>
              <a:spcBef>
                <a:spcPts val="1000"/>
              </a:spcBef>
              <a:spcAft>
                <a:spcPts val="0"/>
              </a:spcAft>
              <a:buClr>
                <a:srgbClr val="FF0000"/>
              </a:buClr>
              <a:buSzPct val="133333"/>
              <a:buChar char="•"/>
            </a:pPr>
            <a:r>
              <a:rPr b="1" lang="vi-VN">
                <a:solidFill>
                  <a:srgbClr val="FF0000"/>
                </a:solidFill>
                <a:latin typeface="Times New Roman"/>
                <a:ea typeface="Times New Roman"/>
                <a:cs typeface="Times New Roman"/>
                <a:sym typeface="Times New Roman"/>
              </a:rPr>
              <a:t>NĂM 2024: 68 CA MẮC, 2 CA TỬ VONG</a:t>
            </a:r>
            <a:r>
              <a:rPr lang="vi-VN">
                <a:latin typeface="Times New Roman"/>
                <a:ea typeface="Times New Roman"/>
                <a:cs typeface="Times New Roman"/>
                <a:sym typeface="Times New Roman"/>
              </a:rPr>
              <a:t>, </a:t>
            </a:r>
            <a:r>
              <a:rPr lang="vi-VN" sz="2100">
                <a:latin typeface="Times New Roman"/>
                <a:ea typeface="Times New Roman"/>
                <a:cs typeface="Times New Roman"/>
                <a:sym typeface="Times New Roman"/>
              </a:rPr>
              <a:t>TP HCM CÓ 50 CA MẮC, CÁC TỈNH CÓ CA MẮC NẰM CHỦ YẾU Ở KV PHÍA NAM</a:t>
            </a:r>
            <a:endParaRPr sz="2100">
              <a:latin typeface="Times New Roman"/>
              <a:ea typeface="Times New Roman"/>
              <a:cs typeface="Times New Roman"/>
              <a:sym typeface="Times New Roman"/>
            </a:endParaRPr>
          </a:p>
          <a:p>
            <a:pPr indent="-64135" lvl="0" marL="22860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rgbClr val="F7CAAC"/>
              </a:buClr>
              <a:buSzPts val="4400"/>
              <a:buFont typeface="Calibri"/>
              <a:buNone/>
            </a:pPr>
            <a:r>
              <a:t/>
            </a:r>
            <a:endParaRPr/>
          </a:p>
        </p:txBody>
      </p:sp>
      <p:sp>
        <p:nvSpPr>
          <p:cNvPr id="193" name="Google Shape;193;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194" name="Google Shape;194;p16"/>
          <p:cNvPicPr preferRelativeResize="0"/>
          <p:nvPr/>
        </p:nvPicPr>
        <p:blipFill rotWithShape="1">
          <a:blip r:embed="rId3">
            <a:alphaModFix/>
          </a:blip>
          <a:srcRect b="0" l="0" r="0" t="0"/>
          <a:stretch/>
        </p:blipFill>
        <p:spPr>
          <a:xfrm>
            <a:off x="1753529" y="536719"/>
            <a:ext cx="8684941" cy="632128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8800"/>
              <a:buFont typeface="Calibri"/>
              <a:buNone/>
            </a:pPr>
            <a:r>
              <a:rPr b="0" lang="vi-VN" sz="8800">
                <a:solidFill>
                  <a:schemeClr val="accent1"/>
                </a:solidFill>
              </a:rPr>
              <a:t>BỆNH SỞI</a:t>
            </a:r>
            <a:endParaRPr/>
          </a:p>
        </p:txBody>
      </p:sp>
      <p:sp>
        <p:nvSpPr>
          <p:cNvPr id="200" name="Google Shape;200;p1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201" name="Google Shape;201;p17"/>
          <p:cNvPicPr preferRelativeResize="0"/>
          <p:nvPr/>
        </p:nvPicPr>
        <p:blipFill rotWithShape="1">
          <a:blip r:embed="rId3">
            <a:alphaModFix/>
          </a:blip>
          <a:srcRect b="0" l="0" r="0" t="0"/>
          <a:stretch/>
        </p:blipFill>
        <p:spPr>
          <a:xfrm>
            <a:off x="2575468" y="1825625"/>
            <a:ext cx="7360907" cy="473436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rgbClr val="F7CAAC"/>
              </a:buClr>
              <a:buSzPts val="4400"/>
              <a:buFont typeface="Calibri"/>
              <a:buNone/>
            </a:pPr>
            <a:r>
              <a:t/>
            </a:r>
            <a:endParaRPr/>
          </a:p>
        </p:txBody>
      </p:sp>
      <p:pic>
        <p:nvPicPr>
          <p:cNvPr id="207" name="Google Shape;207;p18"/>
          <p:cNvPicPr preferRelativeResize="0"/>
          <p:nvPr>
            <p:ph idx="1" type="body"/>
          </p:nvPr>
        </p:nvPicPr>
        <p:blipFill rotWithShape="1">
          <a:blip r:embed="rId3">
            <a:alphaModFix/>
          </a:blip>
          <a:srcRect b="0" l="0" r="0" t="0"/>
          <a:stretch/>
        </p:blipFill>
        <p:spPr>
          <a:xfrm>
            <a:off x="5862421" y="4315146"/>
            <a:ext cx="6329577" cy="1771916"/>
          </a:xfrm>
          <a:prstGeom prst="rect">
            <a:avLst/>
          </a:prstGeom>
          <a:noFill/>
          <a:ln>
            <a:noFill/>
          </a:ln>
        </p:spPr>
      </p:pic>
      <p:pic>
        <p:nvPicPr>
          <p:cNvPr id="208" name="Google Shape;208;p18"/>
          <p:cNvPicPr preferRelativeResize="0"/>
          <p:nvPr/>
        </p:nvPicPr>
        <p:blipFill rotWithShape="1">
          <a:blip r:embed="rId4">
            <a:alphaModFix/>
          </a:blip>
          <a:srcRect b="0" l="0" r="0" t="0"/>
          <a:stretch/>
        </p:blipFill>
        <p:spPr>
          <a:xfrm>
            <a:off x="704848" y="1761492"/>
            <a:ext cx="10433052" cy="2636203"/>
          </a:xfrm>
          <a:prstGeom prst="rect">
            <a:avLst/>
          </a:prstGeom>
          <a:noFill/>
          <a:ln>
            <a:noFill/>
          </a:ln>
        </p:spPr>
      </p:pic>
      <p:pic>
        <p:nvPicPr>
          <p:cNvPr id="209" name="Google Shape;209;p18"/>
          <p:cNvPicPr preferRelativeResize="0"/>
          <p:nvPr/>
        </p:nvPicPr>
        <p:blipFill rotWithShape="1">
          <a:blip r:embed="rId5">
            <a:alphaModFix/>
          </a:blip>
          <a:srcRect b="0" l="0" r="0" t="0"/>
          <a:stretch/>
        </p:blipFill>
        <p:spPr>
          <a:xfrm>
            <a:off x="-2" y="5167505"/>
            <a:ext cx="5862423" cy="1527171"/>
          </a:xfrm>
          <a:prstGeom prst="rect">
            <a:avLst/>
          </a:prstGeom>
          <a:noFill/>
          <a:ln>
            <a:noFill/>
          </a:ln>
        </p:spPr>
      </p:pic>
      <p:pic>
        <p:nvPicPr>
          <p:cNvPr id="210" name="Google Shape;210;p18"/>
          <p:cNvPicPr preferRelativeResize="0"/>
          <p:nvPr/>
        </p:nvPicPr>
        <p:blipFill rotWithShape="1">
          <a:blip r:embed="rId6">
            <a:alphaModFix/>
          </a:blip>
          <a:srcRect b="0" l="0" r="0" t="0"/>
          <a:stretch/>
        </p:blipFill>
        <p:spPr>
          <a:xfrm>
            <a:off x="0" y="4315146"/>
            <a:ext cx="5862421" cy="85235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rgbClr val="F7CAAC"/>
              </a:buClr>
              <a:buSzPts val="4400"/>
              <a:buFont typeface="Calibri"/>
              <a:buNone/>
            </a:pPr>
            <a:r>
              <a:t/>
            </a:r>
            <a:endParaRPr/>
          </a:p>
        </p:txBody>
      </p:sp>
      <p:sp>
        <p:nvSpPr>
          <p:cNvPr id="216" name="Google Shape;216;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217" name="Google Shape;217;p19"/>
          <p:cNvPicPr preferRelativeResize="0"/>
          <p:nvPr/>
        </p:nvPicPr>
        <p:blipFill rotWithShape="1">
          <a:blip r:embed="rId3">
            <a:alphaModFix/>
          </a:blip>
          <a:srcRect b="0" l="0" r="0" t="0"/>
          <a:stretch/>
        </p:blipFill>
        <p:spPr>
          <a:xfrm>
            <a:off x="1506018" y="6350"/>
            <a:ext cx="10056263"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2"/>
          <p:cNvSpPr txBox="1"/>
          <p:nvPr>
            <p:ph type="ctrTitle"/>
          </p:nvPr>
        </p:nvSpPr>
        <p:spPr>
          <a:xfrm>
            <a:off x="1524000" y="2294626"/>
            <a:ext cx="9144000" cy="1940824"/>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rgbClr val="F7CAAC"/>
              </a:buClr>
              <a:buSzPct val="25104"/>
              <a:buFont typeface="Times New Roman"/>
              <a:buNone/>
            </a:pPr>
            <a:r>
              <a:rPr b="1" lang="vi-VN">
                <a:solidFill>
                  <a:srgbClr val="F7CAAC"/>
                </a:solidFill>
                <a:latin typeface="Times New Roman"/>
                <a:ea typeface="Times New Roman"/>
                <a:cs typeface="Times New Roman"/>
                <a:sym typeface="Times New Roman"/>
              </a:rPr>
              <a:t>Tổng quan và tình hình </a:t>
            </a:r>
            <a:br>
              <a:rPr b="1" lang="vi-VN">
                <a:solidFill>
                  <a:srgbClr val="F7CAAC"/>
                </a:solidFill>
                <a:latin typeface="Times New Roman"/>
                <a:ea typeface="Times New Roman"/>
                <a:cs typeface="Times New Roman"/>
                <a:sym typeface="Times New Roman"/>
              </a:rPr>
            </a:br>
            <a:r>
              <a:rPr b="1" lang="vi-VN" sz="5300">
                <a:solidFill>
                  <a:srgbClr val="F7CAAC"/>
                </a:solidFill>
                <a:latin typeface="Times New Roman"/>
                <a:ea typeface="Times New Roman"/>
                <a:cs typeface="Times New Roman"/>
                <a:sym typeface="Times New Roman"/>
              </a:rPr>
              <a:t>bệnh truyền nhiễm mới nổi tái nổi</a:t>
            </a:r>
            <a:endParaRPr b="1" sz="23900">
              <a:solidFill>
                <a:srgbClr val="F7CAAC"/>
              </a:solidFill>
            </a:endParaRPr>
          </a:p>
        </p:txBody>
      </p:sp>
      <p:sp>
        <p:nvSpPr>
          <p:cNvPr id="97" name="Google Shape;97;p2"/>
          <p:cNvSpPr txBox="1"/>
          <p:nvPr>
            <p:ph idx="1" type="subTitle"/>
          </p:nvPr>
        </p:nvSpPr>
        <p:spPr>
          <a:xfrm>
            <a:off x="1437736" y="5204604"/>
            <a:ext cx="9144000" cy="122638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p>
        </p:txBody>
      </p:sp>
      <p:pic>
        <p:nvPicPr>
          <p:cNvPr id="98" name="Google Shape;98;p2"/>
          <p:cNvPicPr preferRelativeResize="0"/>
          <p:nvPr/>
        </p:nvPicPr>
        <p:blipFill rotWithShape="1">
          <a:blip r:embed="rId3">
            <a:alphaModFix/>
          </a:blip>
          <a:srcRect b="0" l="0" r="0" t="0"/>
          <a:stretch/>
        </p:blipFill>
        <p:spPr>
          <a:xfrm>
            <a:off x="0" y="0"/>
            <a:ext cx="12192000" cy="18478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rgbClr val="F7CAAC"/>
              </a:buClr>
              <a:buSzPts val="4400"/>
              <a:buFont typeface="Calibri"/>
              <a:buNone/>
            </a:pPr>
            <a:r>
              <a:t/>
            </a:r>
            <a:endParaRPr/>
          </a:p>
        </p:txBody>
      </p:sp>
      <p:sp>
        <p:nvSpPr>
          <p:cNvPr id="223" name="Google Shape;223;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224" name="Google Shape;224;p20"/>
          <p:cNvPicPr preferRelativeResize="0"/>
          <p:nvPr/>
        </p:nvPicPr>
        <p:blipFill rotWithShape="1">
          <a:blip r:embed="rId3">
            <a:alphaModFix/>
          </a:blip>
          <a:srcRect b="0" l="0" r="0" t="0"/>
          <a:stretch/>
        </p:blipFill>
        <p:spPr>
          <a:xfrm>
            <a:off x="1525034" y="371475"/>
            <a:ext cx="10339123" cy="595680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rgbClr val="F7CAAC"/>
              </a:buClr>
              <a:buSzPts val="4400"/>
              <a:buFont typeface="Calibri"/>
              <a:buNone/>
            </a:pPr>
            <a:r>
              <a:t/>
            </a:r>
            <a:endParaRPr/>
          </a:p>
        </p:txBody>
      </p:sp>
      <p:sp>
        <p:nvSpPr>
          <p:cNvPr id="230" name="Google Shape;230;p2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231" name="Google Shape;231;p21"/>
          <p:cNvPicPr preferRelativeResize="0"/>
          <p:nvPr/>
        </p:nvPicPr>
        <p:blipFill rotWithShape="1">
          <a:blip r:embed="rId3">
            <a:alphaModFix/>
          </a:blip>
          <a:srcRect b="0" l="0" r="0" t="0"/>
          <a:stretch/>
        </p:blipFill>
        <p:spPr>
          <a:xfrm>
            <a:off x="1539179" y="899767"/>
            <a:ext cx="9964541" cy="494416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rgbClr val="F7CAAC"/>
              </a:buClr>
              <a:buSzPts val="4400"/>
              <a:buFont typeface="Calibri"/>
              <a:buNone/>
            </a:pPr>
            <a:r>
              <a:rPr lang="vi-VN"/>
              <a:t>TẠI VIỆT NAM</a:t>
            </a:r>
            <a:endParaRPr/>
          </a:p>
        </p:txBody>
      </p:sp>
      <p:sp>
        <p:nvSpPr>
          <p:cNvPr id="237" name="Google Shape;237;p22"/>
          <p:cNvSpPr txBox="1"/>
          <p:nvPr>
            <p:ph idx="1" type="body"/>
          </p:nvPr>
        </p:nvSpPr>
        <p:spPr>
          <a:xfrm>
            <a:off x="838200" y="1494005"/>
            <a:ext cx="10515600" cy="4998870"/>
          </a:xfrm>
          <a:prstGeom prst="rect">
            <a:avLst/>
          </a:prstGeom>
          <a:noFill/>
          <a:ln>
            <a:noFill/>
          </a:ln>
        </p:spPr>
        <p:txBody>
          <a:bodyPr anchorCtr="0" anchor="t" bIns="45700" lIns="91425" spcFirstLastPara="1" rIns="91425" wrap="square" tIns="45700">
            <a:noAutofit/>
          </a:bodyPr>
          <a:lstStyle/>
          <a:p>
            <a:pPr indent="-228600" lvl="0" marL="228600" rtl="0" algn="l">
              <a:lnSpc>
                <a:spcPct val="150000"/>
              </a:lnSpc>
              <a:spcBef>
                <a:spcPts val="0"/>
              </a:spcBef>
              <a:spcAft>
                <a:spcPts val="0"/>
              </a:spcAft>
              <a:buClr>
                <a:schemeClr val="dk1"/>
              </a:buClr>
              <a:buSzPts val="2800"/>
              <a:buChar char="•"/>
            </a:pPr>
            <a:r>
              <a:rPr lang="vi-VN">
                <a:latin typeface="Times New Roman"/>
                <a:ea typeface="Times New Roman"/>
                <a:cs typeface="Times New Roman"/>
                <a:sym typeface="Times New Roman"/>
              </a:rPr>
              <a:t>Các chuyên gia cảnh báo năm 2024 là năm dịch sởi có nguy cơ bùng phát theo </a:t>
            </a:r>
            <a:r>
              <a:rPr b="1" lang="vi-VN">
                <a:solidFill>
                  <a:srgbClr val="FF0000"/>
                </a:solidFill>
                <a:latin typeface="Times New Roman"/>
                <a:ea typeface="Times New Roman"/>
                <a:cs typeface="Times New Roman"/>
                <a:sym typeface="Times New Roman"/>
              </a:rPr>
              <a:t>chu kỳ 4-5 năm/lần</a:t>
            </a:r>
            <a:endParaRPr/>
          </a:p>
          <a:p>
            <a:pPr indent="-228600" lvl="0" marL="228600" rtl="0" algn="l">
              <a:lnSpc>
                <a:spcPct val="150000"/>
              </a:lnSpc>
              <a:spcBef>
                <a:spcPts val="1000"/>
              </a:spcBef>
              <a:spcAft>
                <a:spcPts val="0"/>
              </a:spcAft>
              <a:buClr>
                <a:schemeClr val="dk1"/>
              </a:buClr>
              <a:buSzPts val="2800"/>
              <a:buChar char="•"/>
            </a:pPr>
            <a:r>
              <a:rPr lang="vi-VN">
                <a:latin typeface="Times New Roman"/>
                <a:ea typeface="Times New Roman"/>
                <a:cs typeface="Times New Roman"/>
                <a:sym typeface="Times New Roman"/>
              </a:rPr>
              <a:t>Hai chu kỳ gần nhất là 2019 và 2014, cả nước đều ghi nhận số ca mắc sởi tăng cao</a:t>
            </a:r>
            <a:endParaRPr/>
          </a:p>
          <a:p>
            <a:pPr indent="-228600" lvl="0" marL="228600" rtl="0" algn="l">
              <a:lnSpc>
                <a:spcPct val="150000"/>
              </a:lnSpc>
              <a:spcBef>
                <a:spcPts val="1000"/>
              </a:spcBef>
              <a:spcAft>
                <a:spcPts val="0"/>
              </a:spcAft>
              <a:buClr>
                <a:schemeClr val="dk1"/>
              </a:buClr>
              <a:buSzPts val="2800"/>
              <a:buChar char="•"/>
            </a:pPr>
            <a:r>
              <a:rPr lang="vi-VN">
                <a:latin typeface="Times New Roman"/>
                <a:ea typeface="Times New Roman"/>
                <a:cs typeface="Times New Roman"/>
                <a:sym typeface="Times New Roman"/>
              </a:rPr>
              <a:t>Riêng năm </a:t>
            </a:r>
            <a:r>
              <a:rPr b="1" lang="vi-VN">
                <a:solidFill>
                  <a:srgbClr val="FF0000"/>
                </a:solidFill>
                <a:latin typeface="Times New Roman"/>
                <a:ea typeface="Times New Roman"/>
                <a:cs typeface="Times New Roman"/>
                <a:sym typeface="Times New Roman"/>
              </a:rPr>
              <a:t>2014 có hơn 110 trẻ tử vong</a:t>
            </a:r>
            <a:r>
              <a:rPr lang="vi-VN">
                <a:latin typeface="Times New Roman"/>
                <a:ea typeface="Times New Roman"/>
                <a:cs typeface="Times New Roman"/>
                <a:sym typeface="Times New Roman"/>
              </a:rPr>
              <a:t>. </a:t>
            </a:r>
            <a:endParaRPr/>
          </a:p>
          <a:p>
            <a:pPr indent="-228600" lvl="0" marL="228600" rtl="0" algn="l">
              <a:lnSpc>
                <a:spcPct val="150000"/>
              </a:lnSpc>
              <a:spcBef>
                <a:spcPts val="1000"/>
              </a:spcBef>
              <a:spcAft>
                <a:spcPts val="0"/>
              </a:spcAft>
              <a:buClr>
                <a:schemeClr val="dk1"/>
              </a:buClr>
              <a:buSzPts val="2800"/>
              <a:buChar char="•"/>
            </a:pPr>
            <a:r>
              <a:rPr lang="vi-VN">
                <a:latin typeface="Times New Roman"/>
                <a:ea typeface="Times New Roman"/>
                <a:cs typeface="Times New Roman"/>
                <a:sym typeface="Times New Roman"/>
              </a:rPr>
              <a:t>Thai phụ mắc sởi và rubella ngoài gặp biến chứng có thể tăng nguy cơ thai nhi dị tật, sảy thai, sinh non.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rgbClr val="F7CAAC"/>
              </a:buClr>
              <a:buSzPts val="4400"/>
              <a:buFont typeface="Calibri"/>
              <a:buNone/>
            </a:pPr>
            <a:r>
              <a:rPr lang="vi-VN"/>
              <a:t>TẠI VIỆT NAM</a:t>
            </a:r>
            <a:endParaRPr/>
          </a:p>
        </p:txBody>
      </p:sp>
      <p:sp>
        <p:nvSpPr>
          <p:cNvPr id="243" name="Google Shape;243;p23"/>
          <p:cNvSpPr txBox="1"/>
          <p:nvPr>
            <p:ph idx="1" type="body"/>
          </p:nvPr>
        </p:nvSpPr>
        <p:spPr>
          <a:xfrm>
            <a:off x="838200" y="1455821"/>
            <a:ext cx="10515600" cy="5037054"/>
          </a:xfrm>
          <a:prstGeom prst="rect">
            <a:avLst/>
          </a:prstGeom>
          <a:noFill/>
          <a:ln>
            <a:noFill/>
          </a:ln>
        </p:spPr>
        <p:txBody>
          <a:bodyPr anchorCtr="0" anchor="t" bIns="45700" lIns="91425" spcFirstLastPara="1" rIns="91425" wrap="square" tIns="45700">
            <a:normAutofit fontScale="92500" lnSpcReduction="10000"/>
          </a:bodyPr>
          <a:lstStyle/>
          <a:p>
            <a:pPr indent="-234950" lvl="0" marL="228600" rtl="0" algn="just">
              <a:lnSpc>
                <a:spcPct val="150000"/>
              </a:lnSpc>
              <a:spcBef>
                <a:spcPts val="0"/>
              </a:spcBef>
              <a:spcAft>
                <a:spcPts val="0"/>
              </a:spcAft>
              <a:buClr>
                <a:schemeClr val="dk1"/>
              </a:buClr>
              <a:buSzPct val="100000"/>
              <a:buChar char="•"/>
            </a:pPr>
            <a:r>
              <a:rPr lang="vi-VN" sz="4000">
                <a:latin typeface="Times New Roman"/>
                <a:ea typeface="Times New Roman"/>
                <a:cs typeface="Times New Roman"/>
                <a:sym typeface="Times New Roman"/>
              </a:rPr>
              <a:t>Đến ngày 30/8/2024: </a:t>
            </a:r>
            <a:r>
              <a:rPr b="1" lang="vi-VN" sz="4000">
                <a:solidFill>
                  <a:srgbClr val="FF0000"/>
                </a:solidFill>
                <a:latin typeface="Times New Roman"/>
                <a:ea typeface="Times New Roman"/>
                <a:cs typeface="Times New Roman"/>
                <a:sym typeface="Times New Roman"/>
              </a:rPr>
              <a:t>2.641 trường hợp </a:t>
            </a:r>
            <a:r>
              <a:rPr lang="vi-VN" sz="4000">
                <a:latin typeface="Times New Roman"/>
                <a:ea typeface="Times New Roman"/>
                <a:cs typeface="Times New Roman"/>
                <a:sym typeface="Times New Roman"/>
              </a:rPr>
              <a:t>sốt phát ban nghi Sởi (1.033 trường hợp xác định dương tính)</a:t>
            </a:r>
            <a:endParaRPr/>
          </a:p>
          <a:p>
            <a:pPr indent="-234950" lvl="0" marL="228600" rtl="0" algn="just">
              <a:lnSpc>
                <a:spcPct val="150000"/>
              </a:lnSpc>
              <a:spcBef>
                <a:spcPts val="1000"/>
              </a:spcBef>
              <a:spcAft>
                <a:spcPts val="0"/>
              </a:spcAft>
              <a:buClr>
                <a:schemeClr val="dk1"/>
              </a:buClr>
              <a:buSzPct val="100000"/>
              <a:buChar char="•"/>
            </a:pPr>
            <a:r>
              <a:rPr lang="vi-VN" sz="4000">
                <a:latin typeface="Times New Roman"/>
                <a:ea typeface="Times New Roman"/>
                <a:cs typeface="Times New Roman"/>
                <a:sym typeface="Times New Roman"/>
              </a:rPr>
              <a:t>Số nghi mắc cao hơn </a:t>
            </a:r>
            <a:r>
              <a:rPr b="1" lang="vi-VN" sz="4000">
                <a:solidFill>
                  <a:srgbClr val="FF0000"/>
                </a:solidFill>
                <a:latin typeface="Times New Roman"/>
                <a:ea typeface="Times New Roman"/>
                <a:cs typeface="Times New Roman"/>
                <a:sym typeface="Times New Roman"/>
              </a:rPr>
              <a:t>10 lần </a:t>
            </a:r>
            <a:r>
              <a:rPr lang="vi-VN" sz="4000">
                <a:latin typeface="Times New Roman"/>
                <a:ea typeface="Times New Roman"/>
                <a:cs typeface="Times New Roman"/>
                <a:sym typeface="Times New Roman"/>
              </a:rPr>
              <a:t>và số trường hợp xác định dương tính cao hơn </a:t>
            </a:r>
            <a:r>
              <a:rPr b="1" lang="vi-VN" sz="4000">
                <a:solidFill>
                  <a:srgbClr val="FF0000"/>
                </a:solidFill>
                <a:latin typeface="Times New Roman"/>
                <a:ea typeface="Times New Roman"/>
                <a:cs typeface="Times New Roman"/>
                <a:sym typeface="Times New Roman"/>
              </a:rPr>
              <a:t>32,3 lần </a:t>
            </a:r>
            <a:r>
              <a:rPr lang="vi-VN" sz="4000">
                <a:latin typeface="Times New Roman"/>
                <a:ea typeface="Times New Roman"/>
                <a:cs typeface="Times New Roman"/>
                <a:sym typeface="Times New Roman"/>
              </a:rPr>
              <a:t>so với cùng kỳ năm 2023 (262 trường hợp sốt phát ban nghi sởi/32 trường hợp xác định dương tính)</a:t>
            </a:r>
            <a:endParaRPr sz="54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rgbClr val="F7CAAC"/>
              </a:buClr>
              <a:buSzPts val="4400"/>
              <a:buFont typeface="Calibri"/>
              <a:buNone/>
            </a:pPr>
            <a:r>
              <a:t/>
            </a:r>
            <a:endParaRPr/>
          </a:p>
        </p:txBody>
      </p:sp>
      <p:sp>
        <p:nvSpPr>
          <p:cNvPr id="249" name="Google Shape;249;p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250" name="Google Shape;250;p24"/>
          <p:cNvPicPr preferRelativeResize="0"/>
          <p:nvPr/>
        </p:nvPicPr>
        <p:blipFill rotWithShape="1">
          <a:blip r:embed="rId3">
            <a:alphaModFix/>
          </a:blip>
          <a:srcRect b="0" l="0" r="0" t="0"/>
          <a:stretch/>
        </p:blipFill>
        <p:spPr>
          <a:xfrm>
            <a:off x="1447800" y="907304"/>
            <a:ext cx="10025364" cy="526965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25"/>
          <p:cNvSpPr txBox="1"/>
          <p:nvPr>
            <p:ph type="title"/>
          </p:nvPr>
        </p:nvSpPr>
        <p:spPr>
          <a:xfrm>
            <a:off x="1333500" y="384175"/>
            <a:ext cx="10515600" cy="1325563"/>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Clr>
                <a:srgbClr val="F7CAAC"/>
              </a:buClr>
              <a:buSzPts val="3600"/>
              <a:buFont typeface="Times New Roman"/>
              <a:buNone/>
            </a:pPr>
            <a:r>
              <a:rPr lang="vi-VN" sz="3600">
                <a:latin typeface="Times New Roman"/>
                <a:ea typeface="Times New Roman"/>
                <a:cs typeface="Times New Roman"/>
                <a:sym typeface="Times New Roman"/>
              </a:rPr>
              <a:t>Kết quả đánh giá nguy cơ sởi tại 63 tỉnh, thành phố theo khuyến cáo của WHO trong tháng 6/2024</a:t>
            </a:r>
            <a:endParaRPr sz="3600"/>
          </a:p>
        </p:txBody>
      </p:sp>
      <p:sp>
        <p:nvSpPr>
          <p:cNvPr id="256" name="Google Shape;256;p25"/>
          <p:cNvSpPr txBox="1"/>
          <p:nvPr>
            <p:ph idx="1" type="body"/>
          </p:nvPr>
        </p:nvSpPr>
        <p:spPr>
          <a:xfrm>
            <a:off x="838200" y="1825624"/>
            <a:ext cx="10515600" cy="4792889"/>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200000"/>
              </a:lnSpc>
              <a:spcBef>
                <a:spcPts val="0"/>
              </a:spcBef>
              <a:spcAft>
                <a:spcPts val="0"/>
              </a:spcAft>
              <a:buClr>
                <a:schemeClr val="dk1"/>
              </a:buClr>
              <a:buSzPct val="100000"/>
              <a:buFont typeface="Times New Roman"/>
              <a:buChar char="-"/>
            </a:pPr>
            <a:r>
              <a:rPr b="1" lang="vi-VN" sz="3200">
                <a:latin typeface="Times New Roman"/>
                <a:ea typeface="Times New Roman"/>
                <a:cs typeface="Times New Roman"/>
                <a:sym typeface="Times New Roman"/>
              </a:rPr>
              <a:t>7 tỉnh có nguy cơ rất cao: </a:t>
            </a:r>
            <a:r>
              <a:rPr lang="vi-VN" sz="2400">
                <a:latin typeface="Times New Roman"/>
                <a:ea typeface="Times New Roman"/>
                <a:cs typeface="Times New Roman"/>
                <a:sym typeface="Times New Roman"/>
              </a:rPr>
              <a:t>Hà Tĩnh, </a:t>
            </a:r>
            <a:r>
              <a:rPr b="1" lang="vi-VN" sz="2400">
                <a:solidFill>
                  <a:srgbClr val="FF0000"/>
                </a:solidFill>
                <a:latin typeface="Times New Roman"/>
                <a:ea typeface="Times New Roman"/>
                <a:cs typeface="Times New Roman"/>
                <a:sym typeface="Times New Roman"/>
              </a:rPr>
              <a:t>TP. Hồ Chí Minh</a:t>
            </a:r>
            <a:r>
              <a:rPr lang="vi-VN" sz="2400">
                <a:latin typeface="Times New Roman"/>
                <a:ea typeface="Times New Roman"/>
                <a:cs typeface="Times New Roman"/>
                <a:sym typeface="Times New Roman"/>
              </a:rPr>
              <a:t>, Đồng Nai, Long An, Sóc Trăng, Bình Phước, Kiên Giang</a:t>
            </a:r>
            <a:br>
              <a:rPr lang="vi-VN" sz="3200">
                <a:latin typeface="Times New Roman"/>
                <a:ea typeface="Times New Roman"/>
                <a:cs typeface="Times New Roman"/>
                <a:sym typeface="Times New Roman"/>
              </a:rPr>
            </a:br>
            <a:r>
              <a:rPr b="1" lang="vi-VN" sz="3200">
                <a:latin typeface="Times New Roman"/>
                <a:ea typeface="Times New Roman"/>
                <a:cs typeface="Times New Roman"/>
                <a:sym typeface="Times New Roman"/>
              </a:rPr>
              <a:t>- 7 tỉnh có nguy cơ cao:</a:t>
            </a:r>
            <a:r>
              <a:rPr lang="vi-VN" sz="3200">
                <a:latin typeface="Times New Roman"/>
                <a:ea typeface="Times New Roman"/>
                <a:cs typeface="Times New Roman"/>
                <a:sym typeface="Times New Roman"/>
              </a:rPr>
              <a:t> </a:t>
            </a:r>
            <a:r>
              <a:rPr lang="vi-VN" sz="2400">
                <a:latin typeface="Times New Roman"/>
                <a:ea typeface="Times New Roman"/>
                <a:cs typeface="Times New Roman"/>
                <a:sym typeface="Times New Roman"/>
              </a:rPr>
              <a:t>Quảng Nam, Gia Lai, Đắk Lắk, Tây Ninh, Bến Tre, Bình Dương, Cà Mau</a:t>
            </a:r>
            <a:br>
              <a:rPr lang="vi-VN" sz="3200">
                <a:latin typeface="Times New Roman"/>
                <a:ea typeface="Times New Roman"/>
                <a:cs typeface="Times New Roman"/>
                <a:sym typeface="Times New Roman"/>
              </a:rPr>
            </a:br>
            <a:r>
              <a:rPr b="1" lang="vi-VN" sz="3200">
                <a:solidFill>
                  <a:srgbClr val="FF0000"/>
                </a:solidFill>
                <a:latin typeface="Times New Roman"/>
                <a:ea typeface="Times New Roman"/>
                <a:cs typeface="Times New Roman"/>
                <a:sym typeface="Times New Roman"/>
              </a:rPr>
              <a:t>- 9 tỉnh có nguy cơ trung bình và 40 tỉnh có nguy cơ thấp 🡺 KHÁNH HÒA NẰM TRONG TỈNH CÓ NGUY CƠ THẤP</a:t>
            </a:r>
            <a:endParaRPr b="1" sz="3200">
              <a:solidFill>
                <a:srgbClr val="FF0000"/>
              </a:solidFill>
              <a:latin typeface="Times New Roman"/>
              <a:ea typeface="Times New Roman"/>
              <a:cs typeface="Times New Roman"/>
              <a:sym typeface="Times New Roman"/>
            </a:endParaRPr>
          </a:p>
          <a:p>
            <a:pPr indent="-40639" lvl="0" marL="228600" rtl="0" algn="l">
              <a:lnSpc>
                <a:spcPct val="200000"/>
              </a:lnSpc>
              <a:spcBef>
                <a:spcPts val="1000"/>
              </a:spcBef>
              <a:spcAft>
                <a:spcPts val="0"/>
              </a:spcAft>
              <a:buClr>
                <a:schemeClr val="dk1"/>
              </a:buClr>
              <a:buSzPct val="100000"/>
              <a:buFont typeface="Calibri"/>
              <a:buNone/>
            </a:pPr>
            <a:r>
              <a:t/>
            </a:r>
            <a:endParaRPr b="1" sz="3200">
              <a:solidFill>
                <a:srgbClr val="FF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rgbClr val="F7CAAC"/>
              </a:buClr>
              <a:buSzPts val="4400"/>
              <a:buFont typeface="Calibri"/>
              <a:buNone/>
            </a:pPr>
            <a:r>
              <a:t/>
            </a:r>
            <a:endParaRPr/>
          </a:p>
        </p:txBody>
      </p:sp>
      <p:pic>
        <p:nvPicPr>
          <p:cNvPr id="262" name="Google Shape;262;p26"/>
          <p:cNvPicPr preferRelativeResize="0"/>
          <p:nvPr/>
        </p:nvPicPr>
        <p:blipFill rotWithShape="1">
          <a:blip r:embed="rId3">
            <a:alphaModFix/>
          </a:blip>
          <a:srcRect b="0" l="0" r="0" t="0"/>
          <a:stretch/>
        </p:blipFill>
        <p:spPr>
          <a:xfrm>
            <a:off x="1524000" y="575458"/>
            <a:ext cx="10064750" cy="3484442"/>
          </a:xfrm>
          <a:prstGeom prst="rect">
            <a:avLst/>
          </a:prstGeom>
          <a:noFill/>
          <a:ln>
            <a:noFill/>
          </a:ln>
        </p:spPr>
      </p:pic>
      <p:pic>
        <p:nvPicPr>
          <p:cNvPr id="263" name="Google Shape;263;p26"/>
          <p:cNvPicPr preferRelativeResize="0"/>
          <p:nvPr/>
        </p:nvPicPr>
        <p:blipFill rotWithShape="1">
          <a:blip r:embed="rId4">
            <a:alphaModFix/>
          </a:blip>
          <a:srcRect b="0" l="0" r="0" t="0"/>
          <a:stretch/>
        </p:blipFill>
        <p:spPr>
          <a:xfrm>
            <a:off x="1524000" y="3872709"/>
            <a:ext cx="10121900" cy="281979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rgbClr val="F7CAAC"/>
              </a:buClr>
              <a:buSzPts val="4400"/>
              <a:buFont typeface="Calibri"/>
              <a:buNone/>
            </a:pPr>
            <a:r>
              <a:t/>
            </a:r>
            <a:endParaRPr/>
          </a:p>
        </p:txBody>
      </p:sp>
      <p:sp>
        <p:nvSpPr>
          <p:cNvPr id="269" name="Google Shape;269;p2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270" name="Google Shape;270;p27"/>
          <p:cNvPicPr preferRelativeResize="0"/>
          <p:nvPr/>
        </p:nvPicPr>
        <p:blipFill rotWithShape="1">
          <a:blip r:embed="rId3">
            <a:alphaModFix/>
          </a:blip>
          <a:srcRect b="0" l="0" r="0" t="0"/>
          <a:stretch/>
        </p:blipFill>
        <p:spPr>
          <a:xfrm>
            <a:off x="1760027" y="0"/>
            <a:ext cx="9593773"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rgbClr val="F7CAAC"/>
              </a:buClr>
              <a:buSzPts val="4400"/>
              <a:buFont typeface="Calibri"/>
              <a:buNone/>
            </a:pPr>
            <a:r>
              <a:t/>
            </a:r>
            <a:endParaRPr/>
          </a:p>
        </p:txBody>
      </p:sp>
      <p:sp>
        <p:nvSpPr>
          <p:cNvPr id="276" name="Google Shape;276;p2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277" name="Google Shape;277;p28"/>
          <p:cNvPicPr preferRelativeResize="0"/>
          <p:nvPr/>
        </p:nvPicPr>
        <p:blipFill rotWithShape="1">
          <a:blip r:embed="rId3">
            <a:alphaModFix/>
          </a:blip>
          <a:srcRect b="0" l="0" r="0" t="0"/>
          <a:stretch/>
        </p:blipFill>
        <p:spPr>
          <a:xfrm>
            <a:off x="336549" y="1760706"/>
            <a:ext cx="11095059" cy="482424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rgbClr val="F7CAAC"/>
              </a:buClr>
              <a:buSzPts val="4400"/>
              <a:buFont typeface="Calibri"/>
              <a:buNone/>
            </a:pPr>
            <a:r>
              <a:rPr lang="vi-VN"/>
              <a:t>TẠI KHÁNH HÒA</a:t>
            </a:r>
            <a:endParaRPr/>
          </a:p>
        </p:txBody>
      </p:sp>
      <p:sp>
        <p:nvSpPr>
          <p:cNvPr id="283" name="Google Shape;283;p29"/>
          <p:cNvSpPr txBox="1"/>
          <p:nvPr/>
        </p:nvSpPr>
        <p:spPr>
          <a:xfrm>
            <a:off x="488950" y="1511300"/>
            <a:ext cx="11512550" cy="443583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0" lang="vi-VN" sz="3200" u="none" cap="none" strike="noStrike">
                <a:solidFill>
                  <a:schemeClr val="dk1"/>
                </a:solidFill>
                <a:latin typeface="Times New Roman"/>
                <a:ea typeface="Times New Roman"/>
                <a:cs typeface="Times New Roman"/>
                <a:sym typeface="Times New Roman"/>
              </a:rPr>
              <a:t>Ca đầu tiên </a:t>
            </a:r>
            <a:r>
              <a:rPr b="1" i="0" lang="vi-VN" sz="3200" u="none" cap="none" strike="noStrike">
                <a:solidFill>
                  <a:srgbClr val="FF0000"/>
                </a:solidFill>
                <a:latin typeface="Times New Roman"/>
                <a:ea typeface="Times New Roman"/>
                <a:cs typeface="Times New Roman"/>
                <a:sym typeface="Times New Roman"/>
              </a:rPr>
              <a:t>khởi phát ngày 03/8/2024</a:t>
            </a:r>
            <a:r>
              <a:rPr b="0" i="0" lang="vi-VN" sz="3200" u="none" cap="none" strike="noStrike">
                <a:solidFill>
                  <a:schemeClr val="dk1"/>
                </a:solidFill>
                <a:latin typeface="Times New Roman"/>
                <a:ea typeface="Times New Roman"/>
                <a:cs typeface="Times New Roman"/>
                <a:sym typeface="Times New Roman"/>
              </a:rPr>
              <a:t>, KQXN (+) </a:t>
            </a:r>
            <a:r>
              <a:rPr b="1" i="0" lang="vi-VN" sz="3200" u="none" cap="none" strike="noStrike">
                <a:solidFill>
                  <a:srgbClr val="FF0000"/>
                </a:solidFill>
                <a:latin typeface="Times New Roman"/>
                <a:ea typeface="Times New Roman"/>
                <a:cs typeface="Times New Roman"/>
                <a:sym typeface="Times New Roman"/>
              </a:rPr>
              <a:t>12/8/2024</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50000"/>
              </a:lnSpc>
              <a:spcBef>
                <a:spcPts val="0"/>
              </a:spcBef>
              <a:spcAft>
                <a:spcPts val="0"/>
              </a:spcAft>
              <a:buNone/>
            </a:pPr>
            <a:r>
              <a:rPr b="0" i="0" lang="vi-VN" sz="3200" u="none" cap="none" strike="noStrike">
                <a:solidFill>
                  <a:schemeClr val="dk1"/>
                </a:solidFill>
                <a:latin typeface="Times New Roman"/>
                <a:ea typeface="Times New Roman"/>
                <a:cs typeface="Times New Roman"/>
                <a:sym typeface="Times New Roman"/>
              </a:rPr>
              <a:t>Tới 10/9/2024: </a:t>
            </a:r>
            <a:r>
              <a:rPr b="1" i="0" lang="vi-VN" sz="3200" u="none" cap="none" strike="noStrike">
                <a:solidFill>
                  <a:srgbClr val="FF0000"/>
                </a:solidFill>
                <a:latin typeface="Times New Roman"/>
                <a:ea typeface="Times New Roman"/>
                <a:cs typeface="Times New Roman"/>
                <a:sym typeface="Times New Roman"/>
              </a:rPr>
              <a:t>12 CA SỞI DƯƠNG TÍNH</a:t>
            </a:r>
            <a:endParaRPr/>
          </a:p>
          <a:p>
            <a:pPr indent="0" lvl="0" marL="0" marR="0" rtl="0" algn="l">
              <a:lnSpc>
                <a:spcPct val="150000"/>
              </a:lnSpc>
              <a:spcBef>
                <a:spcPts val="0"/>
              </a:spcBef>
              <a:spcAft>
                <a:spcPts val="0"/>
              </a:spcAft>
              <a:buNone/>
            </a:pPr>
            <a:r>
              <a:rPr b="0" i="0" lang="vi-VN" sz="3200" u="none" cap="none" strike="noStrike">
                <a:solidFill>
                  <a:schemeClr val="dk1"/>
                </a:solidFill>
                <a:latin typeface="Times New Roman"/>
                <a:ea typeface="Times New Roman"/>
                <a:cs typeface="Times New Roman"/>
                <a:sym typeface="Times New Roman"/>
              </a:rPr>
              <a:t>9 nam, 3 nữ</a:t>
            </a:r>
            <a:endParaRPr/>
          </a:p>
          <a:p>
            <a:pPr indent="0" lvl="0" marL="0" marR="0" rtl="0" algn="l">
              <a:lnSpc>
                <a:spcPct val="150000"/>
              </a:lnSpc>
              <a:spcBef>
                <a:spcPts val="0"/>
              </a:spcBef>
              <a:spcAft>
                <a:spcPts val="0"/>
              </a:spcAft>
              <a:buNone/>
            </a:pPr>
            <a:r>
              <a:rPr b="0" i="0" lang="vi-VN" sz="3200" u="none" cap="none" strike="noStrike">
                <a:solidFill>
                  <a:schemeClr val="dk1"/>
                </a:solidFill>
                <a:latin typeface="Times New Roman"/>
                <a:ea typeface="Times New Roman"/>
                <a:cs typeface="Times New Roman"/>
                <a:sym typeface="Times New Roman"/>
              </a:rPr>
              <a:t>Nhỏ nhất 2 tháng tuổi</a:t>
            </a:r>
            <a:endParaRPr/>
          </a:p>
          <a:p>
            <a:pPr indent="0" lvl="0" marL="0" marR="0" rtl="0" algn="l">
              <a:lnSpc>
                <a:spcPct val="150000"/>
              </a:lnSpc>
              <a:spcBef>
                <a:spcPts val="0"/>
              </a:spcBef>
              <a:spcAft>
                <a:spcPts val="0"/>
              </a:spcAft>
              <a:buNone/>
            </a:pPr>
            <a:r>
              <a:rPr b="0" i="0" lang="vi-VN" sz="3200" u="none" cap="none" strike="noStrike">
                <a:solidFill>
                  <a:schemeClr val="dk1"/>
                </a:solidFill>
                <a:latin typeface="Times New Roman"/>
                <a:ea typeface="Times New Roman"/>
                <a:cs typeface="Times New Roman"/>
                <a:sym typeface="Times New Roman"/>
              </a:rPr>
              <a:t>8/12 ca không tiêm vắc xin sởi</a:t>
            </a:r>
            <a:endParaRPr/>
          </a:p>
          <a:p>
            <a:pPr indent="0" lvl="0" marL="0" marR="0" rtl="0" algn="l">
              <a:lnSpc>
                <a:spcPct val="150000"/>
              </a:lnSpc>
              <a:spcBef>
                <a:spcPts val="0"/>
              </a:spcBef>
              <a:spcAft>
                <a:spcPts val="0"/>
              </a:spcAft>
              <a:buNone/>
            </a:pPr>
            <a:r>
              <a:rPr b="0" i="0" lang="vi-VN" sz="3200" u="none" cap="none" strike="noStrike">
                <a:solidFill>
                  <a:schemeClr val="dk1"/>
                </a:solidFill>
                <a:latin typeface="Times New Roman"/>
                <a:ea typeface="Times New Roman"/>
                <a:cs typeface="Times New Roman"/>
                <a:sym typeface="Times New Roman"/>
              </a:rPr>
              <a:t>4/12 ca chưa đến tuổi tiêm chủng</a:t>
            </a:r>
            <a:endParaRPr b="0" i="0" sz="3200" u="none" cap="none" strike="noStrike">
              <a:solidFill>
                <a:schemeClr val="dk1"/>
              </a:solidFill>
              <a:latin typeface="Times New Roman"/>
              <a:ea typeface="Times New Roman"/>
              <a:cs typeface="Times New Roman"/>
              <a:sym typeface="Times New Roman"/>
            </a:endParaRPr>
          </a:p>
        </p:txBody>
      </p:sp>
      <p:pic>
        <p:nvPicPr>
          <p:cNvPr id="284" name="Google Shape;284;p29"/>
          <p:cNvPicPr preferRelativeResize="0"/>
          <p:nvPr/>
        </p:nvPicPr>
        <p:blipFill rotWithShape="1">
          <a:blip r:embed="rId3">
            <a:alphaModFix/>
          </a:blip>
          <a:srcRect b="0" l="0" r="0" t="0"/>
          <a:stretch/>
        </p:blipFill>
        <p:spPr>
          <a:xfrm>
            <a:off x="6096001" y="3022600"/>
            <a:ext cx="5113866" cy="3835400"/>
          </a:xfrm>
          <a:prstGeom prst="rect">
            <a:avLst/>
          </a:prstGeom>
          <a:noFill/>
          <a:ln>
            <a:noFill/>
          </a:ln>
        </p:spPr>
      </p:pic>
      <p:sp>
        <p:nvSpPr>
          <p:cNvPr id="285" name="Google Shape;285;p29"/>
          <p:cNvSpPr txBox="1"/>
          <p:nvPr/>
        </p:nvSpPr>
        <p:spPr>
          <a:xfrm>
            <a:off x="6096000" y="2900717"/>
            <a:ext cx="5257800" cy="523220"/>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vi-VN" sz="2800" u="none" cap="none" strike="noStrike">
                <a:solidFill>
                  <a:schemeClr val="dk1"/>
                </a:solidFill>
                <a:latin typeface="Calibri"/>
                <a:ea typeface="Calibri"/>
                <a:cs typeface="Calibri"/>
                <a:sym typeface="Calibri"/>
              </a:rPr>
              <a:t>Ca sởi nặng tại BV Bệnh Nhiệt đới</a:t>
            </a:r>
            <a:endParaRPr b="1" i="0" sz="28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rgbClr val="F7CAAC"/>
              </a:buClr>
              <a:buSzPts val="4400"/>
              <a:buFont typeface="Calibri"/>
              <a:buNone/>
            </a:pPr>
            <a:r>
              <a:rPr lang="vi-VN"/>
              <a:t>Mục tiêu</a:t>
            </a:r>
            <a:endParaRPr/>
          </a:p>
        </p:txBody>
      </p:sp>
      <p:sp>
        <p:nvSpPr>
          <p:cNvPr id="104" name="Google Shape;104;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200000"/>
              </a:lnSpc>
              <a:spcBef>
                <a:spcPts val="0"/>
              </a:spcBef>
              <a:spcAft>
                <a:spcPts val="0"/>
              </a:spcAft>
              <a:buClr>
                <a:schemeClr val="dk1"/>
              </a:buClr>
              <a:buSzPts val="2800"/>
              <a:buNone/>
            </a:pPr>
            <a:r>
              <a:rPr lang="vi-VN">
                <a:latin typeface="Arial"/>
                <a:ea typeface="Arial"/>
                <a:cs typeface="Arial"/>
                <a:sym typeface="Arial"/>
              </a:rPr>
              <a:t>- Nắm được khái niệm bệnh mới nổi, tái nổi</a:t>
            </a:r>
            <a:endParaRPr>
              <a:latin typeface="Arial"/>
              <a:ea typeface="Arial"/>
              <a:cs typeface="Arial"/>
              <a:sym typeface="Arial"/>
            </a:endParaRPr>
          </a:p>
          <a:p>
            <a:pPr indent="-228600" lvl="0" marL="228600" rtl="0" algn="l">
              <a:lnSpc>
                <a:spcPct val="200000"/>
              </a:lnSpc>
              <a:spcBef>
                <a:spcPts val="1000"/>
              </a:spcBef>
              <a:spcAft>
                <a:spcPts val="0"/>
              </a:spcAft>
              <a:buClr>
                <a:schemeClr val="dk1"/>
              </a:buClr>
              <a:buSzPts val="2800"/>
              <a:buFont typeface="Arial"/>
              <a:buChar char="-"/>
            </a:pPr>
            <a:r>
              <a:rPr lang="vi-VN">
                <a:latin typeface="Arial"/>
                <a:ea typeface="Arial"/>
                <a:cs typeface="Arial"/>
                <a:sym typeface="Arial"/>
              </a:rPr>
              <a:t>Biết được tình hình một số bệnh mới nổi, tái nổi gồm bệnh đậu mùa khỉ, sởi, bạch hầu, ho gà.</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8800"/>
              <a:buFont typeface="Calibri"/>
              <a:buNone/>
            </a:pPr>
            <a:r>
              <a:rPr b="0" lang="vi-VN" sz="8800">
                <a:solidFill>
                  <a:schemeClr val="accent1"/>
                </a:solidFill>
              </a:rPr>
              <a:t>BỆNH BẠCH HẦU</a:t>
            </a:r>
            <a:endParaRPr/>
          </a:p>
        </p:txBody>
      </p:sp>
      <p:sp>
        <p:nvSpPr>
          <p:cNvPr id="291" name="Google Shape;291;p3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descr="Bệnh bạch hầu lây như thế nào?" id="292" name="Google Shape;292;p30"/>
          <p:cNvPicPr preferRelativeResize="0"/>
          <p:nvPr/>
        </p:nvPicPr>
        <p:blipFill rotWithShape="1">
          <a:blip r:embed="rId3">
            <a:alphaModFix/>
          </a:blip>
          <a:srcRect b="0" l="0" r="0" t="0"/>
          <a:stretch/>
        </p:blipFill>
        <p:spPr>
          <a:xfrm>
            <a:off x="2432050" y="1755775"/>
            <a:ext cx="7505700" cy="478488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rgbClr val="F7CAAC"/>
              </a:buClr>
              <a:buSzPts val="4400"/>
              <a:buFont typeface="Calibri"/>
              <a:buNone/>
            </a:pPr>
            <a:r>
              <a:t/>
            </a:r>
            <a:endParaRPr/>
          </a:p>
        </p:txBody>
      </p:sp>
      <p:sp>
        <p:nvSpPr>
          <p:cNvPr id="298" name="Google Shape;298;p3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299" name="Google Shape;299;p31"/>
          <p:cNvPicPr preferRelativeResize="0"/>
          <p:nvPr/>
        </p:nvPicPr>
        <p:blipFill rotWithShape="1">
          <a:blip r:embed="rId3">
            <a:alphaModFix/>
          </a:blip>
          <a:srcRect b="0" l="0" r="0" t="0"/>
          <a:stretch/>
        </p:blipFill>
        <p:spPr>
          <a:xfrm>
            <a:off x="0" y="1946275"/>
            <a:ext cx="12192000" cy="45022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rgbClr val="F7CAAC"/>
              </a:buClr>
              <a:buSzPts val="4400"/>
              <a:buFont typeface="Calibri"/>
              <a:buNone/>
            </a:pPr>
            <a:r>
              <a:t/>
            </a:r>
            <a:endParaRPr/>
          </a:p>
        </p:txBody>
      </p:sp>
      <p:sp>
        <p:nvSpPr>
          <p:cNvPr id="305" name="Google Shape;305;p3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306" name="Google Shape;306;p32"/>
          <p:cNvPicPr preferRelativeResize="0"/>
          <p:nvPr/>
        </p:nvPicPr>
        <p:blipFill rotWithShape="1">
          <a:blip r:embed="rId3">
            <a:alphaModFix/>
          </a:blip>
          <a:srcRect b="0" l="0" r="0" t="0"/>
          <a:stretch/>
        </p:blipFill>
        <p:spPr>
          <a:xfrm>
            <a:off x="1982230" y="0"/>
            <a:ext cx="8227540" cy="685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rgbClr val="F7CAAC"/>
              </a:buClr>
              <a:buSzPts val="4400"/>
              <a:buFont typeface="Calibri"/>
              <a:buNone/>
            </a:pPr>
            <a:r>
              <a:t/>
            </a:r>
            <a:endParaRPr/>
          </a:p>
        </p:txBody>
      </p:sp>
      <p:sp>
        <p:nvSpPr>
          <p:cNvPr id="312" name="Google Shape;312;p3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313" name="Google Shape;313;p33"/>
          <p:cNvPicPr preferRelativeResize="0"/>
          <p:nvPr/>
        </p:nvPicPr>
        <p:blipFill rotWithShape="1">
          <a:blip r:embed="rId3">
            <a:alphaModFix/>
          </a:blip>
          <a:srcRect b="0" l="0" r="0" t="0"/>
          <a:stretch/>
        </p:blipFill>
        <p:spPr>
          <a:xfrm>
            <a:off x="1568449" y="173349"/>
            <a:ext cx="10162309" cy="631952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rgbClr val="F7CAAC"/>
              </a:buClr>
              <a:buSzPts val="4400"/>
              <a:buFont typeface="Calibri"/>
              <a:buNone/>
            </a:pPr>
            <a:r>
              <a:t/>
            </a:r>
            <a:endParaRPr/>
          </a:p>
        </p:txBody>
      </p:sp>
      <p:sp>
        <p:nvSpPr>
          <p:cNvPr id="319" name="Google Shape;319;p3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320" name="Google Shape;320;p34"/>
          <p:cNvPicPr preferRelativeResize="0"/>
          <p:nvPr/>
        </p:nvPicPr>
        <p:blipFill rotWithShape="1">
          <a:blip r:embed="rId3">
            <a:alphaModFix/>
          </a:blip>
          <a:srcRect b="0" l="0" r="0" t="0"/>
          <a:stretch/>
        </p:blipFill>
        <p:spPr>
          <a:xfrm>
            <a:off x="1479550" y="766482"/>
            <a:ext cx="10058400" cy="532503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rgbClr val="F7CAAC"/>
              </a:buClr>
              <a:buSzPts val="4400"/>
              <a:buFont typeface="Calibri"/>
              <a:buNone/>
            </a:pPr>
            <a:r>
              <a:t/>
            </a:r>
            <a:endParaRPr/>
          </a:p>
        </p:txBody>
      </p:sp>
      <p:sp>
        <p:nvSpPr>
          <p:cNvPr id="326" name="Google Shape;326;p3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327" name="Google Shape;327;p35"/>
          <p:cNvPicPr preferRelativeResize="0"/>
          <p:nvPr/>
        </p:nvPicPr>
        <p:blipFill rotWithShape="1">
          <a:blip r:embed="rId3">
            <a:alphaModFix/>
          </a:blip>
          <a:srcRect b="0" l="0" r="0" t="0"/>
          <a:stretch/>
        </p:blipFill>
        <p:spPr>
          <a:xfrm>
            <a:off x="1498600" y="703262"/>
            <a:ext cx="9855200" cy="494308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36"/>
          <p:cNvSpPr txBox="1"/>
          <p:nvPr>
            <p:ph idx="1" type="body"/>
          </p:nvPr>
        </p:nvSpPr>
        <p:spPr>
          <a:xfrm>
            <a:off x="787400" y="990600"/>
            <a:ext cx="10515600" cy="5719763"/>
          </a:xfrm>
          <a:prstGeom prst="rect">
            <a:avLst/>
          </a:prstGeom>
          <a:noFill/>
          <a:ln>
            <a:noFill/>
          </a:ln>
        </p:spPr>
        <p:txBody>
          <a:bodyPr anchorCtr="0" anchor="t" bIns="45700" lIns="91425" spcFirstLastPara="1" rIns="91425" wrap="square" tIns="45700">
            <a:normAutofit fontScale="70000" lnSpcReduction="20000"/>
          </a:bodyPr>
          <a:lstStyle/>
          <a:p>
            <a:pPr indent="0" lvl="0" marL="0" rtl="0" algn="ctr">
              <a:lnSpc>
                <a:spcPct val="90000"/>
              </a:lnSpc>
              <a:spcBef>
                <a:spcPts val="0"/>
              </a:spcBef>
              <a:spcAft>
                <a:spcPts val="0"/>
              </a:spcAft>
              <a:buClr>
                <a:srgbClr val="F7CAAC"/>
              </a:buClr>
              <a:buSzPct val="100000"/>
              <a:buNone/>
            </a:pPr>
            <a:r>
              <a:rPr b="1" lang="vi-VN" sz="5700">
                <a:solidFill>
                  <a:srgbClr val="F7CAAC"/>
                </a:solidFill>
                <a:latin typeface="Times New Roman"/>
                <a:ea typeface="Times New Roman"/>
                <a:cs typeface="Times New Roman"/>
                <a:sym typeface="Times New Roman"/>
              </a:rPr>
              <a:t>Bệnh bạch hầu</a:t>
            </a:r>
            <a:endParaRPr/>
          </a:p>
          <a:p>
            <a:pPr indent="-228600" lvl="0" marL="228600" rtl="0" algn="l">
              <a:lnSpc>
                <a:spcPct val="150000"/>
              </a:lnSpc>
              <a:spcBef>
                <a:spcPts val="1000"/>
              </a:spcBef>
              <a:spcAft>
                <a:spcPts val="0"/>
              </a:spcAft>
              <a:buClr>
                <a:schemeClr val="dk1"/>
              </a:buClr>
              <a:buSzPct val="100000"/>
              <a:buChar char="•"/>
            </a:pPr>
            <a:r>
              <a:rPr lang="vi-VN" sz="4000">
                <a:latin typeface="Times New Roman"/>
                <a:ea typeface="Times New Roman"/>
                <a:cs typeface="Times New Roman"/>
                <a:sym typeface="Times New Roman"/>
              </a:rPr>
              <a:t>Vaccine đã được dùng trong </a:t>
            </a:r>
            <a:r>
              <a:rPr b="1" lang="vi-VN" sz="4000">
                <a:solidFill>
                  <a:srgbClr val="FF0000"/>
                </a:solidFill>
                <a:latin typeface="Times New Roman"/>
                <a:ea typeface="Times New Roman"/>
                <a:cs typeface="Times New Roman"/>
                <a:sym typeface="Times New Roman"/>
              </a:rPr>
              <a:t>Chương trình tiêm chủng mở rộng</a:t>
            </a:r>
            <a:r>
              <a:rPr lang="vi-VN" sz="4000">
                <a:latin typeface="Times New Roman"/>
                <a:ea typeface="Times New Roman"/>
                <a:cs typeface="Times New Roman"/>
                <a:sym typeface="Times New Roman"/>
              </a:rPr>
              <a:t> ở nước ta từ năm 1985</a:t>
            </a:r>
            <a:endParaRPr/>
          </a:p>
          <a:p>
            <a:pPr indent="-228600" lvl="0" marL="228600" rtl="0" algn="l">
              <a:lnSpc>
                <a:spcPct val="150000"/>
              </a:lnSpc>
              <a:spcBef>
                <a:spcPts val="1000"/>
              </a:spcBef>
              <a:spcAft>
                <a:spcPts val="0"/>
              </a:spcAft>
              <a:buClr>
                <a:schemeClr val="dk1"/>
              </a:buClr>
              <a:buSzPct val="100000"/>
              <a:buChar char="•"/>
            </a:pPr>
            <a:r>
              <a:rPr lang="vi-VN" sz="4000">
                <a:latin typeface="Times New Roman"/>
                <a:ea typeface="Times New Roman"/>
                <a:cs typeface="Times New Roman"/>
                <a:sym typeface="Times New Roman"/>
              </a:rPr>
              <a:t>Đã </a:t>
            </a:r>
            <a:r>
              <a:rPr b="1" lang="vi-VN" sz="4000">
                <a:solidFill>
                  <a:srgbClr val="FF0000"/>
                </a:solidFill>
                <a:latin typeface="Times New Roman"/>
                <a:ea typeface="Times New Roman"/>
                <a:cs typeface="Times New Roman"/>
                <a:sym typeface="Times New Roman"/>
              </a:rPr>
              <a:t>tạo được miễn dịch rộng rãi</a:t>
            </a:r>
            <a:r>
              <a:rPr lang="vi-VN" sz="4000">
                <a:latin typeface="Times New Roman"/>
                <a:ea typeface="Times New Roman"/>
                <a:cs typeface="Times New Roman"/>
                <a:sym typeface="Times New Roman"/>
              </a:rPr>
              <a:t> trong cộng đồng và đã làm </a:t>
            </a:r>
            <a:r>
              <a:rPr b="1" lang="vi-VN" sz="4000">
                <a:solidFill>
                  <a:srgbClr val="FF0000"/>
                </a:solidFill>
                <a:latin typeface="Times New Roman"/>
                <a:ea typeface="Times New Roman"/>
                <a:cs typeface="Times New Roman"/>
                <a:sym typeface="Times New Roman"/>
              </a:rPr>
              <a:t>giảm số mắc </a:t>
            </a:r>
            <a:r>
              <a:rPr lang="vi-VN" sz="4000">
                <a:latin typeface="Times New Roman"/>
                <a:ea typeface="Times New Roman"/>
                <a:cs typeface="Times New Roman"/>
                <a:sym typeface="Times New Roman"/>
              </a:rPr>
              <a:t>hàng trăm lần so với thời điểm năm 1983 với khoảng 3.500 ca</a:t>
            </a:r>
            <a:endParaRPr/>
          </a:p>
          <a:p>
            <a:pPr indent="-228600" lvl="0" marL="228600" rtl="0" algn="l">
              <a:lnSpc>
                <a:spcPct val="150000"/>
              </a:lnSpc>
              <a:spcBef>
                <a:spcPts val="1000"/>
              </a:spcBef>
              <a:spcAft>
                <a:spcPts val="0"/>
              </a:spcAft>
              <a:buClr>
                <a:schemeClr val="dk1"/>
              </a:buClr>
              <a:buSzPct val="100000"/>
              <a:buChar char="•"/>
            </a:pPr>
            <a:r>
              <a:rPr lang="vi-VN" sz="4000">
                <a:latin typeface="Times New Roman"/>
                <a:ea typeface="Times New Roman"/>
                <a:cs typeface="Times New Roman"/>
                <a:sym typeface="Times New Roman"/>
              </a:rPr>
              <a:t>Những năm gần đây </a:t>
            </a:r>
            <a:r>
              <a:rPr b="1" lang="vi-VN" sz="4000">
                <a:solidFill>
                  <a:srgbClr val="FF0000"/>
                </a:solidFill>
                <a:latin typeface="Times New Roman"/>
                <a:ea typeface="Times New Roman"/>
                <a:cs typeface="Times New Roman"/>
                <a:sym typeface="Times New Roman"/>
              </a:rPr>
              <a:t>chỉ ghi nhận các ca bệnh rải rác </a:t>
            </a:r>
            <a:r>
              <a:rPr lang="vi-VN" sz="4000">
                <a:latin typeface="Times New Roman"/>
                <a:ea typeface="Times New Roman"/>
                <a:cs typeface="Times New Roman"/>
                <a:sym typeface="Times New Roman"/>
              </a:rPr>
              <a:t>tại các </a:t>
            </a:r>
            <a:r>
              <a:rPr b="1" lang="vi-VN" sz="4000">
                <a:solidFill>
                  <a:srgbClr val="FF0000"/>
                </a:solidFill>
                <a:latin typeface="Times New Roman"/>
                <a:ea typeface="Times New Roman"/>
                <a:cs typeface="Times New Roman"/>
                <a:sym typeface="Times New Roman"/>
              </a:rPr>
              <a:t>nơi có tiêm chủng đầy đủ thấp</a:t>
            </a:r>
            <a:endParaRPr/>
          </a:p>
          <a:p>
            <a:pPr indent="-228600" lvl="0" marL="228600" rtl="0" algn="l">
              <a:lnSpc>
                <a:spcPct val="150000"/>
              </a:lnSpc>
              <a:spcBef>
                <a:spcPts val="1000"/>
              </a:spcBef>
              <a:spcAft>
                <a:spcPts val="0"/>
              </a:spcAft>
              <a:buClr>
                <a:schemeClr val="dk1"/>
              </a:buClr>
              <a:buSzPct val="100000"/>
              <a:buChar char="•"/>
            </a:pPr>
            <a:r>
              <a:rPr lang="vi-VN" sz="4000">
                <a:latin typeface="Times New Roman"/>
                <a:ea typeface="Times New Roman"/>
                <a:cs typeface="Times New Roman"/>
                <a:sym typeface="Times New Roman"/>
              </a:rPr>
              <a:t>Năm 1983 cả nước có gần 3.500 ca mắc, thì giai đoạn 2004-2019 mỗi năm chỉ ghi nhận 10-50 ca</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rgbClr val="F7CAAC"/>
              </a:buClr>
              <a:buSzPts val="4400"/>
              <a:buFont typeface="Calibri"/>
              <a:buNone/>
            </a:pPr>
            <a:r>
              <a:t/>
            </a:r>
            <a:endParaRPr/>
          </a:p>
        </p:txBody>
      </p:sp>
      <p:sp>
        <p:nvSpPr>
          <p:cNvPr id="338" name="Google Shape;338;p37"/>
          <p:cNvSpPr txBox="1"/>
          <p:nvPr>
            <p:ph idx="1" type="body"/>
          </p:nvPr>
        </p:nvSpPr>
        <p:spPr>
          <a:xfrm>
            <a:off x="1581150" y="365125"/>
            <a:ext cx="9772650" cy="637222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3300"/>
              <a:buChar char="•"/>
            </a:pPr>
            <a:r>
              <a:rPr lang="vi-VN" sz="3300">
                <a:latin typeface="Times New Roman"/>
                <a:ea typeface="Times New Roman"/>
                <a:cs typeface="Times New Roman"/>
                <a:sym typeface="Times New Roman"/>
              </a:rPr>
              <a:t>Tuy nhiên, trong 5 năm qua, bệnh bạch hầu lại bắt đầu tăng trở lại</a:t>
            </a:r>
            <a:endParaRPr/>
          </a:p>
          <a:p>
            <a:pPr indent="-228600" lvl="0" marL="228600" rtl="0" algn="l">
              <a:lnSpc>
                <a:spcPct val="90000"/>
              </a:lnSpc>
              <a:spcBef>
                <a:spcPts val="1000"/>
              </a:spcBef>
              <a:spcAft>
                <a:spcPts val="0"/>
              </a:spcAft>
              <a:buClr>
                <a:srgbClr val="FF0000"/>
              </a:buClr>
              <a:buSzPts val="3300"/>
              <a:buChar char="•"/>
            </a:pPr>
            <a:r>
              <a:rPr b="1" lang="vi-VN" sz="3300">
                <a:solidFill>
                  <a:srgbClr val="FF0000"/>
                </a:solidFill>
                <a:latin typeface="Times New Roman"/>
                <a:ea typeface="Times New Roman"/>
                <a:cs typeface="Times New Roman"/>
                <a:sym typeface="Times New Roman"/>
              </a:rPr>
              <a:t>Năm 2020, cả nước ghi nhận 226 trường hợp </a:t>
            </a:r>
            <a:r>
              <a:rPr lang="vi-VN" sz="3300">
                <a:latin typeface="Times New Roman"/>
                <a:ea typeface="Times New Roman"/>
                <a:cs typeface="Times New Roman"/>
                <a:sym typeface="Times New Roman"/>
              </a:rPr>
              <a:t>mắc, chủ yếu tại các tỉnh Đắk Lắk, Đắk Nông, Gia Lai, Kon Tum, Quảng Ngãi và Quảng Trị</a:t>
            </a:r>
            <a:endParaRPr/>
          </a:p>
          <a:p>
            <a:pPr indent="-228600" lvl="0" marL="228600" rtl="0" algn="l">
              <a:lnSpc>
                <a:spcPct val="90000"/>
              </a:lnSpc>
              <a:spcBef>
                <a:spcPts val="1000"/>
              </a:spcBef>
              <a:spcAft>
                <a:spcPts val="0"/>
              </a:spcAft>
              <a:buClr>
                <a:schemeClr val="dk1"/>
              </a:buClr>
              <a:buSzPts val="3300"/>
              <a:buChar char="•"/>
            </a:pPr>
            <a:r>
              <a:rPr lang="vi-VN" sz="3300">
                <a:latin typeface="Times New Roman"/>
                <a:ea typeface="Times New Roman"/>
                <a:cs typeface="Times New Roman"/>
                <a:sym typeface="Times New Roman"/>
              </a:rPr>
              <a:t>Năm 2021, số ca mắc giảm còn 6 trường hợp và năm 2022 chỉ có 2 trường hợp mắc</a:t>
            </a:r>
            <a:endParaRPr/>
          </a:p>
          <a:p>
            <a:pPr indent="-228600" lvl="0" marL="228600" rtl="0" algn="l">
              <a:lnSpc>
                <a:spcPct val="90000"/>
              </a:lnSpc>
              <a:spcBef>
                <a:spcPts val="1000"/>
              </a:spcBef>
              <a:spcAft>
                <a:spcPts val="0"/>
              </a:spcAft>
              <a:buClr>
                <a:schemeClr val="dk1"/>
              </a:buClr>
              <a:buSzPts val="3300"/>
              <a:buChar char="•"/>
            </a:pPr>
            <a:r>
              <a:rPr lang="vi-VN" sz="3300">
                <a:latin typeface="Times New Roman"/>
                <a:ea typeface="Times New Roman"/>
                <a:cs typeface="Times New Roman"/>
                <a:sym typeface="Times New Roman"/>
              </a:rPr>
              <a:t>Đến năm </a:t>
            </a:r>
            <a:r>
              <a:rPr b="1" lang="vi-VN" sz="3300">
                <a:solidFill>
                  <a:srgbClr val="FF0000"/>
                </a:solidFill>
                <a:latin typeface="Times New Roman"/>
                <a:ea typeface="Times New Roman"/>
                <a:cs typeface="Times New Roman"/>
                <a:sym typeface="Times New Roman"/>
              </a:rPr>
              <a:t>2023</a:t>
            </a:r>
            <a:r>
              <a:rPr lang="vi-VN" sz="3300">
                <a:latin typeface="Times New Roman"/>
                <a:ea typeface="Times New Roman"/>
                <a:cs typeface="Times New Roman"/>
                <a:sym typeface="Times New Roman"/>
              </a:rPr>
              <a:t>, số ca mắc </a:t>
            </a:r>
            <a:r>
              <a:rPr b="1" lang="vi-VN" sz="3300">
                <a:solidFill>
                  <a:srgbClr val="FF0000"/>
                </a:solidFill>
                <a:latin typeface="Times New Roman"/>
                <a:ea typeface="Times New Roman"/>
                <a:cs typeface="Times New Roman"/>
                <a:sym typeface="Times New Roman"/>
              </a:rPr>
              <a:t>tăng </a:t>
            </a:r>
            <a:r>
              <a:rPr lang="vi-VN" sz="3300">
                <a:latin typeface="Times New Roman"/>
                <a:ea typeface="Times New Roman"/>
                <a:cs typeface="Times New Roman"/>
                <a:sym typeface="Times New Roman"/>
              </a:rPr>
              <a:t>lên nhiều lần so với năm 2022, cả nước ghi nhận 57 trường hợp mắc bệnh bạch hầu, trong đó có </a:t>
            </a:r>
            <a:r>
              <a:rPr b="1" lang="vi-VN" sz="3300">
                <a:solidFill>
                  <a:srgbClr val="FF0000"/>
                </a:solidFill>
                <a:latin typeface="Times New Roman"/>
                <a:ea typeface="Times New Roman"/>
                <a:cs typeface="Times New Roman"/>
                <a:sym typeface="Times New Roman"/>
              </a:rPr>
              <a:t>7 trường hợp tử vong</a:t>
            </a:r>
            <a:endParaRPr/>
          </a:p>
          <a:p>
            <a:pPr indent="-228600" lvl="0" marL="228600" rtl="0" algn="l">
              <a:lnSpc>
                <a:spcPct val="90000"/>
              </a:lnSpc>
              <a:spcBef>
                <a:spcPts val="1000"/>
              </a:spcBef>
              <a:spcAft>
                <a:spcPts val="0"/>
              </a:spcAft>
              <a:buClr>
                <a:schemeClr val="dk1"/>
              </a:buClr>
              <a:buSzPts val="3300"/>
              <a:buChar char="•"/>
            </a:pPr>
            <a:r>
              <a:rPr lang="vi-VN" sz="3300">
                <a:latin typeface="Times New Roman"/>
                <a:ea typeface="Times New Roman"/>
                <a:cs typeface="Times New Roman"/>
                <a:sym typeface="Times New Roman"/>
              </a:rPr>
              <a:t>Trong 6 tháng đầu năm 2024, cả nước ghi nhận 5 trường hợp mắc, trong đó có </a:t>
            </a:r>
            <a:r>
              <a:rPr b="1" lang="vi-VN" sz="3300">
                <a:solidFill>
                  <a:srgbClr val="FF0000"/>
                </a:solidFill>
                <a:latin typeface="Times New Roman"/>
                <a:ea typeface="Times New Roman"/>
                <a:cs typeface="Times New Roman"/>
                <a:sym typeface="Times New Roman"/>
              </a:rPr>
              <a:t>1 ca bệnh tử vong</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rgbClr val="F7CAAC"/>
              </a:buClr>
              <a:buSzPts val="4400"/>
              <a:buFont typeface="Calibri"/>
              <a:buNone/>
            </a:pPr>
            <a:r>
              <a:t/>
            </a:r>
            <a:endParaRPr/>
          </a:p>
        </p:txBody>
      </p:sp>
      <p:sp>
        <p:nvSpPr>
          <p:cNvPr id="344" name="Google Shape;344;p3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345" name="Google Shape;345;p38"/>
          <p:cNvPicPr preferRelativeResize="0"/>
          <p:nvPr/>
        </p:nvPicPr>
        <p:blipFill rotWithShape="1">
          <a:blip r:embed="rId3">
            <a:alphaModFix/>
          </a:blip>
          <a:srcRect b="0" l="0" r="0" t="0"/>
          <a:stretch/>
        </p:blipFill>
        <p:spPr>
          <a:xfrm>
            <a:off x="1562100" y="184754"/>
            <a:ext cx="9613078" cy="638114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rgbClr val="F7CAAC"/>
              </a:buClr>
              <a:buSzPts val="4400"/>
              <a:buFont typeface="Calibri"/>
              <a:buNone/>
            </a:pPr>
            <a:r>
              <a:t/>
            </a:r>
            <a:endParaRPr/>
          </a:p>
        </p:txBody>
      </p:sp>
      <p:sp>
        <p:nvSpPr>
          <p:cNvPr id="351" name="Google Shape;351;p39"/>
          <p:cNvSpPr txBox="1"/>
          <p:nvPr>
            <p:ph idx="1" type="body"/>
          </p:nvPr>
        </p:nvSpPr>
        <p:spPr>
          <a:xfrm>
            <a:off x="1466850" y="311150"/>
            <a:ext cx="10401300" cy="6181725"/>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150000"/>
              </a:lnSpc>
              <a:spcBef>
                <a:spcPts val="0"/>
              </a:spcBef>
              <a:spcAft>
                <a:spcPts val="0"/>
              </a:spcAft>
              <a:buClr>
                <a:schemeClr val="dk1"/>
              </a:buClr>
              <a:buSzPct val="100000"/>
              <a:buChar char="•"/>
            </a:pPr>
            <a:r>
              <a:rPr lang="vi-VN" sz="3200">
                <a:latin typeface="Times New Roman"/>
                <a:ea typeface="Times New Roman"/>
                <a:cs typeface="Times New Roman"/>
                <a:sym typeface="Times New Roman"/>
              </a:rPr>
              <a:t>Các ổ dịch chủ yếu xảy ra ở khu vực </a:t>
            </a:r>
            <a:r>
              <a:rPr b="1" lang="vi-VN" sz="3200">
                <a:solidFill>
                  <a:srgbClr val="FF0000"/>
                </a:solidFill>
                <a:latin typeface="Times New Roman"/>
                <a:ea typeface="Times New Roman"/>
                <a:cs typeface="Times New Roman"/>
                <a:sym typeface="Times New Roman"/>
              </a:rPr>
              <a:t>vùng sâu, vùng xa</a:t>
            </a:r>
            <a:r>
              <a:rPr lang="vi-VN" sz="3200">
                <a:latin typeface="Times New Roman"/>
                <a:ea typeface="Times New Roman"/>
                <a:cs typeface="Times New Roman"/>
                <a:sym typeface="Times New Roman"/>
              </a:rPr>
              <a:t>, những nơi điều kiện cung cấp vaccine tiêm chủng mở rộng còn khó khăn nên tạo vùng lõm tiêm chủng.</a:t>
            </a:r>
            <a:endParaRPr/>
          </a:p>
          <a:p>
            <a:pPr indent="-228600" lvl="0" marL="228600" rtl="0" algn="l">
              <a:lnSpc>
                <a:spcPct val="150000"/>
              </a:lnSpc>
              <a:spcBef>
                <a:spcPts val="1000"/>
              </a:spcBef>
              <a:spcAft>
                <a:spcPts val="0"/>
              </a:spcAft>
              <a:buClr>
                <a:schemeClr val="dk1"/>
              </a:buClr>
              <a:buSzPct val="100000"/>
              <a:buChar char="•"/>
            </a:pPr>
            <a:r>
              <a:rPr lang="vi-VN" sz="3200">
                <a:latin typeface="Times New Roman"/>
                <a:ea typeface="Times New Roman"/>
                <a:cs typeface="Times New Roman"/>
                <a:sym typeface="Times New Roman"/>
              </a:rPr>
              <a:t>Bệnh bạch hầu </a:t>
            </a:r>
            <a:r>
              <a:rPr b="1" lang="vi-VN" sz="3200">
                <a:solidFill>
                  <a:srgbClr val="FF0000"/>
                </a:solidFill>
                <a:latin typeface="Times New Roman"/>
                <a:ea typeface="Times New Roman"/>
                <a:cs typeface="Times New Roman"/>
                <a:sym typeface="Times New Roman"/>
              </a:rPr>
              <a:t>không phải là bệnh mới</a:t>
            </a:r>
            <a:r>
              <a:rPr lang="vi-VN" sz="3200">
                <a:latin typeface="Times New Roman"/>
                <a:ea typeface="Times New Roman"/>
                <a:cs typeface="Times New Roman"/>
                <a:sym typeface="Times New Roman"/>
              </a:rPr>
              <a:t>, đã có vaccine tạo miễn dịch cộng đồng, khi chẩn đoán dương tính có thuốc kháng sinh và huyết thanh kháng độc tố để điều trị, bên cạnh đó với các trường hợp tiếp xúc ca dương tính thì có biện pháp phòng bệnh bằng tiêm liều đơn penicillin hoặc uống Erythromycine từ 7-10 ngày có tác dụng phòng bệnh.</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rgbClr val="F7CAAC"/>
              </a:buClr>
              <a:buSzPts val="4400"/>
              <a:buFont typeface="Calibri"/>
              <a:buNone/>
            </a:pPr>
            <a:r>
              <a:rPr lang="vi-VN"/>
              <a:t>Định nghĩa</a:t>
            </a:r>
            <a:endParaRPr/>
          </a:p>
        </p:txBody>
      </p:sp>
      <p:sp>
        <p:nvSpPr>
          <p:cNvPr id="110" name="Google Shape;110;p4"/>
          <p:cNvSpPr txBox="1"/>
          <p:nvPr>
            <p:ph idx="1" type="body"/>
          </p:nvPr>
        </p:nvSpPr>
        <p:spPr>
          <a:xfrm>
            <a:off x="809445" y="1690688"/>
            <a:ext cx="10515600" cy="4508828"/>
          </a:xfrm>
          <a:prstGeom prst="rect">
            <a:avLst/>
          </a:prstGeom>
          <a:noFill/>
          <a:ln>
            <a:noFill/>
          </a:ln>
        </p:spPr>
        <p:txBody>
          <a:bodyPr anchorCtr="0" anchor="t" bIns="45700" lIns="91425" spcFirstLastPara="1" rIns="91425" wrap="square" tIns="45700">
            <a:normAutofit/>
          </a:bodyPr>
          <a:lstStyle/>
          <a:p>
            <a:pPr indent="-228600" lvl="0" marL="228600" rtl="0" algn="just">
              <a:lnSpc>
                <a:spcPct val="150000"/>
              </a:lnSpc>
              <a:spcBef>
                <a:spcPts val="0"/>
              </a:spcBef>
              <a:spcAft>
                <a:spcPts val="0"/>
              </a:spcAft>
              <a:buClr>
                <a:srgbClr val="222222"/>
              </a:buClr>
              <a:buSzPts val="2400"/>
              <a:buChar char="•"/>
            </a:pPr>
            <a:r>
              <a:rPr b="1" i="0" lang="vi-VN" sz="2400" u="none" strike="noStrike">
                <a:solidFill>
                  <a:srgbClr val="222222"/>
                </a:solidFill>
                <a:latin typeface="Arial"/>
                <a:ea typeface="Arial"/>
                <a:cs typeface="Arial"/>
                <a:sym typeface="Arial"/>
              </a:rPr>
              <a:t>Bệnh mới nổi</a:t>
            </a:r>
            <a:r>
              <a:rPr b="0" i="0" lang="vi-VN" sz="2400" u="none" strike="noStrike">
                <a:solidFill>
                  <a:srgbClr val="222222"/>
                </a:solidFill>
                <a:latin typeface="Arial"/>
                <a:ea typeface="Arial"/>
                <a:cs typeface="Arial"/>
                <a:sym typeface="Arial"/>
              </a:rPr>
              <a:t> là những bệnh </a:t>
            </a:r>
            <a:r>
              <a:rPr b="1" i="0" lang="vi-VN" sz="3200" u="none" strike="noStrike">
                <a:solidFill>
                  <a:srgbClr val="FF0000"/>
                </a:solidFill>
                <a:latin typeface="Arial"/>
                <a:ea typeface="Arial"/>
                <a:cs typeface="Arial"/>
                <a:sym typeface="Arial"/>
              </a:rPr>
              <a:t>mới xuất hiện</a:t>
            </a:r>
            <a:r>
              <a:rPr b="1" i="0" lang="vi-VN" sz="3200" u="none" strike="noStrike">
                <a:solidFill>
                  <a:srgbClr val="222222"/>
                </a:solidFill>
                <a:latin typeface="Arial"/>
                <a:ea typeface="Arial"/>
                <a:cs typeface="Arial"/>
                <a:sym typeface="Arial"/>
              </a:rPr>
              <a:t> </a:t>
            </a:r>
            <a:r>
              <a:rPr b="0" i="0" lang="vi-VN" sz="2400" u="none" strike="noStrike">
                <a:solidFill>
                  <a:srgbClr val="222222"/>
                </a:solidFill>
                <a:latin typeface="Arial"/>
                <a:ea typeface="Arial"/>
                <a:cs typeface="Arial"/>
                <a:sym typeface="Arial"/>
              </a:rPr>
              <a:t>ở một địa phương có tỷ lệ mới mắc tăng lên hoặc tăng lên trong một khoảng thời gian xác định</a:t>
            </a:r>
            <a:endParaRPr/>
          </a:p>
          <a:p>
            <a:pPr indent="-228600" lvl="0" marL="228600" rtl="0" algn="just">
              <a:lnSpc>
                <a:spcPct val="150000"/>
              </a:lnSpc>
              <a:spcBef>
                <a:spcPts val="1000"/>
              </a:spcBef>
              <a:spcAft>
                <a:spcPts val="0"/>
              </a:spcAft>
              <a:buClr>
                <a:srgbClr val="222222"/>
              </a:buClr>
              <a:buSzPts val="2400"/>
              <a:buChar char="•"/>
            </a:pPr>
            <a:r>
              <a:rPr b="1" i="0" lang="vi-VN" sz="2400" u="none" strike="noStrike">
                <a:solidFill>
                  <a:srgbClr val="222222"/>
                </a:solidFill>
                <a:latin typeface="Arial"/>
                <a:ea typeface="Arial"/>
                <a:cs typeface="Arial"/>
                <a:sym typeface="Arial"/>
              </a:rPr>
              <a:t>Bệnh tái nổi </a:t>
            </a:r>
            <a:r>
              <a:rPr b="0" i="0" lang="vi-VN" sz="2400" u="none" strike="noStrike">
                <a:solidFill>
                  <a:srgbClr val="222222"/>
                </a:solidFill>
                <a:latin typeface="Arial"/>
                <a:ea typeface="Arial"/>
                <a:cs typeface="Arial"/>
                <a:sym typeface="Arial"/>
              </a:rPr>
              <a:t>là bệnh </a:t>
            </a:r>
            <a:r>
              <a:rPr b="1" i="0" lang="vi-VN" sz="3200" u="none" strike="noStrike">
                <a:solidFill>
                  <a:srgbClr val="FF0000"/>
                </a:solidFill>
                <a:latin typeface="Arial"/>
                <a:ea typeface="Arial"/>
                <a:cs typeface="Arial"/>
                <a:sym typeface="Arial"/>
              </a:rPr>
              <a:t>đã có từ trước</a:t>
            </a:r>
            <a:r>
              <a:rPr b="1" i="0" lang="vi-VN" sz="3200" u="none" strike="noStrike">
                <a:solidFill>
                  <a:srgbClr val="222222"/>
                </a:solidFill>
                <a:latin typeface="Arial"/>
                <a:ea typeface="Arial"/>
                <a:cs typeface="Arial"/>
                <a:sym typeface="Arial"/>
              </a:rPr>
              <a:t> </a:t>
            </a:r>
            <a:r>
              <a:rPr b="0" i="0" lang="vi-VN" sz="2400" u="none" strike="noStrike">
                <a:solidFill>
                  <a:srgbClr val="222222"/>
                </a:solidFill>
                <a:latin typeface="Arial"/>
                <a:ea typeface="Arial"/>
                <a:cs typeface="Arial"/>
                <a:sym typeface="Arial"/>
              </a:rPr>
              <a:t>với tỷ lệ mắc đã giảm xuống hoặc không còn, nhưng giờ xuất hiện trở lại với tỷ lệ mắc mới tăng lên trong một thời gian xác định</a:t>
            </a:r>
            <a:endParaRPr/>
          </a:p>
          <a:p>
            <a:pPr indent="-228600" lvl="0" marL="228600" rtl="0" algn="just">
              <a:lnSpc>
                <a:spcPct val="150000"/>
              </a:lnSpc>
              <a:spcBef>
                <a:spcPts val="1000"/>
              </a:spcBef>
              <a:spcAft>
                <a:spcPts val="0"/>
              </a:spcAft>
              <a:buClr>
                <a:srgbClr val="222222"/>
              </a:buClr>
              <a:buSzPts val="2400"/>
              <a:buChar char="•"/>
            </a:pPr>
            <a:r>
              <a:rPr i="1" lang="vi-VN" sz="2400">
                <a:solidFill>
                  <a:srgbClr val="222222"/>
                </a:solidFill>
                <a:latin typeface="Arial"/>
                <a:ea typeface="Arial"/>
                <a:cs typeface="Arial"/>
                <a:sym typeface="Arial"/>
              </a:rPr>
              <a:t>Ví dụ: COVID-19, Đậu mùa khỉ, Sởi, bạch hầu, ho gà, Cúm A (H5N1)</a:t>
            </a:r>
            <a:endParaRPr i="1" sz="24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rgbClr val="F7CAAC"/>
              </a:buClr>
              <a:buSzPts val="4400"/>
              <a:buFont typeface="Calibri"/>
              <a:buNone/>
            </a:pPr>
            <a:r>
              <a:t/>
            </a:r>
            <a:endParaRPr/>
          </a:p>
        </p:txBody>
      </p:sp>
      <p:sp>
        <p:nvSpPr>
          <p:cNvPr id="357" name="Google Shape;357;p40"/>
          <p:cNvSpPr txBox="1"/>
          <p:nvPr>
            <p:ph idx="1" type="body"/>
          </p:nvPr>
        </p:nvSpPr>
        <p:spPr>
          <a:xfrm>
            <a:off x="1568450" y="365125"/>
            <a:ext cx="10515600" cy="5811838"/>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0"/>
              </a:spcBef>
              <a:spcAft>
                <a:spcPts val="0"/>
              </a:spcAft>
              <a:buClr>
                <a:schemeClr val="dk1"/>
              </a:buClr>
              <a:buSzPts val="2800"/>
              <a:buNone/>
            </a:pPr>
            <a:r>
              <a:rPr lang="vi-VN">
                <a:latin typeface="Times New Roman"/>
                <a:ea typeface="Times New Roman"/>
                <a:cs typeface="Times New Roman"/>
                <a:sym typeface="Times New Roman"/>
              </a:rPr>
              <a:t>Đánh giá tình hình bạch hầu năm 2024 đến nay chưa phải là vấn đề phức tạp, số mắc thấp, các ổ dịch nhỏ vẫn trong tầm kiểm soát</a:t>
            </a:r>
            <a:endParaRPr/>
          </a:p>
          <a:p>
            <a:pPr indent="0" lvl="0" marL="0" rtl="0" algn="l">
              <a:lnSpc>
                <a:spcPct val="150000"/>
              </a:lnSpc>
              <a:spcBef>
                <a:spcPts val="1000"/>
              </a:spcBef>
              <a:spcAft>
                <a:spcPts val="0"/>
              </a:spcAft>
              <a:buClr>
                <a:srgbClr val="FF0000"/>
              </a:buClr>
              <a:buSzPts val="3600"/>
              <a:buNone/>
            </a:pPr>
            <a:r>
              <a:rPr b="1" lang="vi-VN" sz="3600">
                <a:solidFill>
                  <a:srgbClr val="FF0000"/>
                </a:solidFill>
                <a:latin typeface="Times New Roman"/>
                <a:ea typeface="Times New Roman"/>
                <a:cs typeface="Times New Roman"/>
                <a:sym typeface="Times New Roman"/>
              </a:rPr>
              <a:t>🡺 </a:t>
            </a:r>
            <a:r>
              <a:rPr b="1" lang="vi-VN" sz="3200">
                <a:solidFill>
                  <a:srgbClr val="FF0000"/>
                </a:solidFill>
                <a:latin typeface="Times New Roman"/>
                <a:ea typeface="Times New Roman"/>
                <a:cs typeface="Times New Roman"/>
                <a:sym typeface="Times New Roman"/>
              </a:rPr>
              <a:t>nguy cơ lây nhiễm thành dịch lớn diện rộng là thấp</a:t>
            </a:r>
            <a:endParaRPr/>
          </a:p>
          <a:p>
            <a:pPr indent="0" lvl="0" marL="0" rtl="0" algn="l">
              <a:lnSpc>
                <a:spcPct val="150000"/>
              </a:lnSpc>
              <a:spcBef>
                <a:spcPts val="1000"/>
              </a:spcBef>
              <a:spcAft>
                <a:spcPts val="0"/>
              </a:spcAft>
              <a:buClr>
                <a:srgbClr val="FF0000"/>
              </a:buClr>
              <a:buSzPts val="4000"/>
              <a:buNone/>
            </a:pPr>
            <a:r>
              <a:rPr b="1" lang="vi-VN" sz="4000">
                <a:solidFill>
                  <a:srgbClr val="FF0000"/>
                </a:solidFill>
                <a:latin typeface="Times New Roman"/>
                <a:ea typeface="Times New Roman"/>
                <a:cs typeface="Times New Roman"/>
                <a:sym typeface="Times New Roman"/>
              </a:rPr>
              <a:t>🡺 TUY NHIÊN </a:t>
            </a:r>
            <a:endParaRPr b="1" sz="4000">
              <a:solidFill>
                <a:srgbClr val="FF0000"/>
              </a:solidFill>
              <a:latin typeface="Times New Roman"/>
              <a:ea typeface="Times New Roman"/>
              <a:cs typeface="Times New Roman"/>
              <a:sym typeface="Times New Roman"/>
            </a:endParaRPr>
          </a:p>
          <a:p>
            <a:pPr indent="-50800" lvl="0" marL="228600" rtl="0" algn="l">
              <a:lnSpc>
                <a:spcPct val="90000"/>
              </a:lnSpc>
              <a:spcBef>
                <a:spcPts val="1000"/>
              </a:spcBef>
              <a:spcAft>
                <a:spcPts val="0"/>
              </a:spcAft>
              <a:buClr>
                <a:schemeClr val="dk1"/>
              </a:buClr>
              <a:buSzPts val="2800"/>
              <a:buNone/>
            </a:pPr>
            <a:r>
              <a:t/>
            </a:r>
            <a:endParaRPr/>
          </a:p>
        </p:txBody>
      </p:sp>
      <p:pic>
        <p:nvPicPr>
          <p:cNvPr id="358" name="Google Shape;358;p40"/>
          <p:cNvPicPr preferRelativeResize="0"/>
          <p:nvPr/>
        </p:nvPicPr>
        <p:blipFill rotWithShape="1">
          <a:blip r:embed="rId3">
            <a:alphaModFix/>
          </a:blip>
          <a:srcRect b="0" l="0" r="0" t="0"/>
          <a:stretch/>
        </p:blipFill>
        <p:spPr>
          <a:xfrm>
            <a:off x="1445689" y="3715994"/>
            <a:ext cx="8872001" cy="291975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8800"/>
              <a:buFont typeface="Calibri"/>
              <a:buNone/>
            </a:pPr>
            <a:r>
              <a:rPr b="0" lang="vi-VN" sz="8800">
                <a:solidFill>
                  <a:schemeClr val="accent1"/>
                </a:solidFill>
              </a:rPr>
              <a:t>BỆNH HO GÀ</a:t>
            </a:r>
            <a:endParaRPr/>
          </a:p>
        </p:txBody>
      </p:sp>
      <p:sp>
        <p:nvSpPr>
          <p:cNvPr id="364" name="Google Shape;364;p4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descr="Bệnh ho gà tăng gấp hơn 16 lần so với cùng kì năm 2023 - Sức Khỏe Quảng  NinhSức Khỏe Quảng Ninh" id="365" name="Google Shape;365;p41"/>
          <p:cNvPicPr preferRelativeResize="0"/>
          <p:nvPr/>
        </p:nvPicPr>
        <p:blipFill rotWithShape="1">
          <a:blip r:embed="rId3">
            <a:alphaModFix/>
          </a:blip>
          <a:srcRect b="0" l="0" r="0" t="0"/>
          <a:stretch/>
        </p:blipFill>
        <p:spPr>
          <a:xfrm>
            <a:off x="1790700" y="1744662"/>
            <a:ext cx="8858250" cy="506350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rgbClr val="F7CAAC"/>
              </a:buClr>
              <a:buSzPts val="4400"/>
              <a:buFont typeface="Calibri"/>
              <a:buNone/>
            </a:pPr>
            <a:r>
              <a:t/>
            </a:r>
            <a:endParaRPr/>
          </a:p>
        </p:txBody>
      </p:sp>
      <p:sp>
        <p:nvSpPr>
          <p:cNvPr id="371" name="Google Shape;371;p4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372" name="Google Shape;372;p42"/>
          <p:cNvPicPr preferRelativeResize="0"/>
          <p:nvPr/>
        </p:nvPicPr>
        <p:blipFill rotWithShape="1">
          <a:blip r:embed="rId3">
            <a:alphaModFix/>
          </a:blip>
          <a:srcRect b="0" l="0" r="0" t="0"/>
          <a:stretch/>
        </p:blipFill>
        <p:spPr>
          <a:xfrm>
            <a:off x="139700" y="1942208"/>
            <a:ext cx="12052300" cy="379908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rgbClr val="F7CAAC"/>
              </a:buClr>
              <a:buSzPts val="4400"/>
              <a:buFont typeface="Calibri"/>
              <a:buNone/>
            </a:pPr>
            <a:r>
              <a:t/>
            </a:r>
            <a:endParaRPr/>
          </a:p>
        </p:txBody>
      </p:sp>
      <p:sp>
        <p:nvSpPr>
          <p:cNvPr id="378" name="Google Shape;378;p4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379" name="Google Shape;379;p43"/>
          <p:cNvPicPr preferRelativeResize="0"/>
          <p:nvPr/>
        </p:nvPicPr>
        <p:blipFill rotWithShape="1">
          <a:blip r:embed="rId3">
            <a:alphaModFix/>
          </a:blip>
          <a:srcRect b="0" l="0" r="0" t="0"/>
          <a:stretch/>
        </p:blipFill>
        <p:spPr>
          <a:xfrm>
            <a:off x="0" y="1894327"/>
            <a:ext cx="12192000" cy="465684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rgbClr val="F7CAAC"/>
              </a:buClr>
              <a:buSzPts val="4400"/>
              <a:buFont typeface="Calibri"/>
              <a:buNone/>
            </a:pPr>
            <a:r>
              <a:t/>
            </a:r>
            <a:endParaRPr/>
          </a:p>
        </p:txBody>
      </p:sp>
      <p:sp>
        <p:nvSpPr>
          <p:cNvPr id="385" name="Google Shape;385;p4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386" name="Google Shape;386;p44"/>
          <p:cNvPicPr preferRelativeResize="0"/>
          <p:nvPr/>
        </p:nvPicPr>
        <p:blipFill rotWithShape="1">
          <a:blip r:embed="rId3">
            <a:alphaModFix/>
          </a:blip>
          <a:srcRect b="0" l="0" r="0" t="0"/>
          <a:stretch/>
        </p:blipFill>
        <p:spPr>
          <a:xfrm>
            <a:off x="1443009" y="445293"/>
            <a:ext cx="9910791" cy="596741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45"/>
          <p:cNvSpPr txBox="1"/>
          <p:nvPr>
            <p:ph idx="1" type="body"/>
          </p:nvPr>
        </p:nvSpPr>
        <p:spPr>
          <a:xfrm>
            <a:off x="1276350" y="666750"/>
            <a:ext cx="10369550" cy="6019800"/>
          </a:xfrm>
          <a:prstGeom prst="rect">
            <a:avLst/>
          </a:prstGeom>
          <a:noFill/>
          <a:ln>
            <a:noFill/>
          </a:ln>
        </p:spPr>
        <p:txBody>
          <a:bodyPr anchorCtr="0" anchor="t" bIns="45700" lIns="91425" spcFirstLastPara="1" rIns="91425" wrap="square" tIns="45700">
            <a:normAutofit/>
          </a:bodyPr>
          <a:lstStyle/>
          <a:p>
            <a:pPr indent="0" lvl="0" marL="0" rtl="0" algn="ctr">
              <a:lnSpc>
                <a:spcPct val="150000"/>
              </a:lnSpc>
              <a:spcBef>
                <a:spcPts val="0"/>
              </a:spcBef>
              <a:spcAft>
                <a:spcPts val="0"/>
              </a:spcAft>
              <a:buClr>
                <a:srgbClr val="F7CAAC"/>
              </a:buClr>
              <a:buSzPts val="3600"/>
              <a:buNone/>
            </a:pPr>
            <a:r>
              <a:rPr b="1" lang="vi-VN" sz="3600">
                <a:solidFill>
                  <a:srgbClr val="F7CAAC"/>
                </a:solidFill>
                <a:latin typeface="Times New Roman"/>
                <a:ea typeface="Times New Roman"/>
                <a:cs typeface="Times New Roman"/>
                <a:sym typeface="Times New Roman"/>
              </a:rPr>
              <a:t>TÌNH HÌNH MẮC BỆNH HO GÀ TẠI VIỆT NAM</a:t>
            </a:r>
            <a:endParaRPr/>
          </a:p>
          <a:p>
            <a:pPr indent="-228600" lvl="0" marL="228600" rtl="0" algn="l">
              <a:lnSpc>
                <a:spcPct val="200000"/>
              </a:lnSpc>
              <a:spcBef>
                <a:spcPts val="1000"/>
              </a:spcBef>
              <a:spcAft>
                <a:spcPts val="0"/>
              </a:spcAft>
              <a:buClr>
                <a:schemeClr val="dk1"/>
              </a:buClr>
              <a:buSzPts val="2800"/>
              <a:buChar char="•"/>
            </a:pPr>
            <a:r>
              <a:rPr lang="vi-VN">
                <a:latin typeface="Times New Roman"/>
                <a:ea typeface="Times New Roman"/>
                <a:cs typeface="Times New Roman"/>
                <a:sym typeface="Times New Roman"/>
              </a:rPr>
              <a:t>4 tháng đầu năm 2024, cả nước ghi nhận 127 ca mắc ho gà, số mắc </a:t>
            </a:r>
            <a:r>
              <a:rPr b="1" lang="vi-VN">
                <a:solidFill>
                  <a:srgbClr val="FF0000"/>
                </a:solidFill>
                <a:latin typeface="Times New Roman"/>
                <a:ea typeface="Times New Roman"/>
                <a:cs typeface="Times New Roman"/>
                <a:sym typeface="Times New Roman"/>
              </a:rPr>
              <a:t>tăng 7,9 lần </a:t>
            </a:r>
            <a:r>
              <a:rPr lang="vi-VN">
                <a:latin typeface="Times New Roman"/>
                <a:ea typeface="Times New Roman"/>
                <a:cs typeface="Times New Roman"/>
                <a:sym typeface="Times New Roman"/>
              </a:rPr>
              <a:t>so với cùng kỳ năm 2023</a:t>
            </a:r>
            <a:endParaRPr/>
          </a:p>
          <a:p>
            <a:pPr indent="-228600" lvl="0" marL="228600" rtl="0" algn="l">
              <a:lnSpc>
                <a:spcPct val="200000"/>
              </a:lnSpc>
              <a:spcBef>
                <a:spcPts val="1000"/>
              </a:spcBef>
              <a:spcAft>
                <a:spcPts val="0"/>
              </a:spcAft>
              <a:buClr>
                <a:schemeClr val="dk1"/>
              </a:buClr>
              <a:buSzPts val="2800"/>
              <a:buChar char="•"/>
            </a:pPr>
            <a:r>
              <a:rPr lang="vi-VN">
                <a:latin typeface="Times New Roman"/>
                <a:ea typeface="Times New Roman"/>
                <a:cs typeface="Times New Roman"/>
                <a:sym typeface="Times New Roman"/>
              </a:rPr>
              <a:t>Bệnh xuất hiện chủ yếu tại một số tỉnh, thành phố khu vực miền bắc như: </a:t>
            </a:r>
            <a:r>
              <a:rPr b="1" lang="vi-VN">
                <a:solidFill>
                  <a:srgbClr val="FF0000"/>
                </a:solidFill>
                <a:latin typeface="Times New Roman"/>
                <a:ea typeface="Times New Roman"/>
                <a:cs typeface="Times New Roman"/>
                <a:sym typeface="Times New Roman"/>
              </a:rPr>
              <a:t>Hà Nội, </a:t>
            </a:r>
            <a:r>
              <a:rPr lang="vi-VN">
                <a:latin typeface="Times New Roman"/>
                <a:ea typeface="Times New Roman"/>
                <a:cs typeface="Times New Roman"/>
                <a:sym typeface="Times New Roman"/>
              </a:rPr>
              <a:t>Nghệ An, Hà Tĩnh, Ninh Bình, Thanh Hóa, Yên Bái, Nam Định, Phú Thọ và Vĩnh Phúc…</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rgbClr val="F7CAAC"/>
              </a:buClr>
              <a:buSzPts val="4400"/>
              <a:buFont typeface="Calibri"/>
              <a:buNone/>
            </a:pPr>
            <a:r>
              <a:t/>
            </a:r>
            <a:endParaRPr/>
          </a:p>
        </p:txBody>
      </p:sp>
      <p:sp>
        <p:nvSpPr>
          <p:cNvPr id="397" name="Google Shape;397;p46"/>
          <p:cNvSpPr txBox="1"/>
          <p:nvPr>
            <p:ph idx="1" type="body"/>
          </p:nvPr>
        </p:nvSpPr>
        <p:spPr>
          <a:xfrm>
            <a:off x="361950" y="1854200"/>
            <a:ext cx="6318250" cy="4718050"/>
          </a:xfrm>
          <a:prstGeom prst="rect">
            <a:avLst/>
          </a:prstGeom>
          <a:solidFill>
            <a:srgbClr val="002060"/>
          </a:solidFill>
          <a:ln>
            <a:noFill/>
          </a:ln>
        </p:spPr>
        <p:txBody>
          <a:bodyPr anchorCtr="0" anchor="t" bIns="45700" lIns="91425" spcFirstLastPara="1" rIns="91425" wrap="square" tIns="45700">
            <a:normAutofit/>
          </a:bodyPr>
          <a:lstStyle/>
          <a:p>
            <a:pPr indent="0" lvl="0" marL="0" rtl="0" algn="just">
              <a:lnSpc>
                <a:spcPct val="160000"/>
              </a:lnSpc>
              <a:spcBef>
                <a:spcPts val="0"/>
              </a:spcBef>
              <a:spcAft>
                <a:spcPts val="0"/>
              </a:spcAft>
              <a:buClr>
                <a:schemeClr val="lt1"/>
              </a:buClr>
              <a:buSzPts val="3600"/>
              <a:buNone/>
            </a:pPr>
            <a:r>
              <a:rPr lang="vi-VN" sz="3600">
                <a:solidFill>
                  <a:schemeClr val="lt1"/>
                </a:solidFill>
                <a:latin typeface="Times New Roman"/>
                <a:ea typeface="Times New Roman"/>
                <a:cs typeface="Times New Roman"/>
                <a:sym typeface="Times New Roman"/>
              </a:rPr>
              <a:t>Tới hiện tại Hà Nội ghi nhận 60 ca mắc ho gà tại 21 quận, huyện</a:t>
            </a:r>
            <a:endParaRPr/>
          </a:p>
          <a:p>
            <a:pPr indent="0" lvl="0" marL="0" rtl="0" algn="just">
              <a:lnSpc>
                <a:spcPct val="160000"/>
              </a:lnSpc>
              <a:spcBef>
                <a:spcPts val="1000"/>
              </a:spcBef>
              <a:spcAft>
                <a:spcPts val="0"/>
              </a:spcAft>
              <a:buClr>
                <a:srgbClr val="F7CAAC"/>
              </a:buClr>
              <a:buSzPts val="3600"/>
              <a:buNone/>
            </a:pPr>
            <a:r>
              <a:rPr b="1" lang="vi-VN" sz="3600">
                <a:solidFill>
                  <a:srgbClr val="F7CAAC"/>
                </a:solidFill>
                <a:latin typeface="Times New Roman"/>
                <a:ea typeface="Times New Roman"/>
                <a:cs typeface="Times New Roman"/>
                <a:sym typeface="Times New Roman"/>
              </a:rPr>
              <a:t>cùng kỳ năm ngoái không ghi nhận ca bệnh</a:t>
            </a:r>
            <a:endParaRPr b="1" sz="3600">
              <a:solidFill>
                <a:schemeClr val="lt1"/>
              </a:solidFill>
              <a:latin typeface="Times New Roman"/>
              <a:ea typeface="Times New Roman"/>
              <a:cs typeface="Times New Roman"/>
              <a:sym typeface="Times New Roman"/>
            </a:endParaRPr>
          </a:p>
          <a:p>
            <a:pPr indent="-50800" lvl="0" marL="228600" rtl="0" algn="l">
              <a:lnSpc>
                <a:spcPct val="90000"/>
              </a:lnSpc>
              <a:spcBef>
                <a:spcPts val="1000"/>
              </a:spcBef>
              <a:spcAft>
                <a:spcPts val="0"/>
              </a:spcAft>
              <a:buClr>
                <a:schemeClr val="dk1"/>
              </a:buClr>
              <a:buSzPts val="2800"/>
              <a:buNone/>
            </a:pPr>
            <a:r>
              <a:t/>
            </a:r>
            <a:endParaRPr/>
          </a:p>
        </p:txBody>
      </p:sp>
      <p:pic>
        <p:nvPicPr>
          <p:cNvPr descr="Hà Nội đã ghi nhận 32 trường hợp mắc ho gà tại 16 quận, huyện" id="398" name="Google Shape;398;p46"/>
          <p:cNvPicPr preferRelativeResize="0"/>
          <p:nvPr/>
        </p:nvPicPr>
        <p:blipFill rotWithShape="1">
          <a:blip r:embed="rId3">
            <a:alphaModFix/>
          </a:blip>
          <a:srcRect b="47626" l="0" r="0" t="-41"/>
          <a:stretch/>
        </p:blipFill>
        <p:spPr>
          <a:xfrm>
            <a:off x="7134526" y="610580"/>
            <a:ext cx="5359400" cy="596168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4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t/>
            </a:r>
            <a:endParaRPr/>
          </a:p>
        </p:txBody>
      </p:sp>
      <p:sp>
        <p:nvSpPr>
          <p:cNvPr id="404" name="Google Shape;404;p4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p>
        </p:txBody>
      </p:sp>
      <p:sp>
        <p:nvSpPr>
          <p:cNvPr id="405" name="Google Shape;405;p47"/>
          <p:cNvSpPr txBox="1"/>
          <p:nvPr/>
        </p:nvSpPr>
        <p:spPr>
          <a:xfrm>
            <a:off x="838200" y="2060455"/>
            <a:ext cx="10515600" cy="3286964"/>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F7CAAC"/>
              </a:buClr>
              <a:buSzPts val="6000"/>
              <a:buFont typeface="Arial"/>
              <a:buNone/>
            </a:pPr>
            <a:r>
              <a:rPr b="1" i="0" lang="vi-VN" sz="6000" u="none" cap="none" strike="noStrike">
                <a:solidFill>
                  <a:srgbClr val="F7CAAC"/>
                </a:solidFill>
                <a:latin typeface="Calibri"/>
                <a:ea typeface="Calibri"/>
                <a:cs typeface="Calibri"/>
                <a:sym typeface="Calibri"/>
              </a:rPr>
              <a:t>Trân trọng cảm ơn </a:t>
            </a:r>
            <a:endParaRPr/>
          </a:p>
          <a:p>
            <a:pPr indent="0" lvl="0" marL="0" marR="0" rtl="0" algn="ctr">
              <a:lnSpc>
                <a:spcPct val="90000"/>
              </a:lnSpc>
              <a:spcBef>
                <a:spcPts val="1000"/>
              </a:spcBef>
              <a:spcAft>
                <a:spcPts val="0"/>
              </a:spcAft>
              <a:buClr>
                <a:srgbClr val="F7CAAC"/>
              </a:buClr>
              <a:buSzPts val="6000"/>
              <a:buFont typeface="Arial"/>
              <a:buNone/>
            </a:pPr>
            <a:r>
              <a:rPr b="1" i="0" lang="vi-VN" sz="6000" u="none" cap="none" strike="noStrike">
                <a:solidFill>
                  <a:srgbClr val="F7CAAC"/>
                </a:solidFill>
                <a:latin typeface="Calibri"/>
                <a:ea typeface="Calibri"/>
                <a:cs typeface="Calibri"/>
                <a:sym typeface="Calibri"/>
              </a:rPr>
              <a:t>quý đại biểu – quý đồng nghiệp </a:t>
            </a:r>
            <a:endParaRPr/>
          </a:p>
          <a:p>
            <a:pPr indent="0" lvl="0" marL="0" marR="0" rtl="0" algn="ctr">
              <a:lnSpc>
                <a:spcPct val="90000"/>
              </a:lnSpc>
              <a:spcBef>
                <a:spcPts val="1000"/>
              </a:spcBef>
              <a:spcAft>
                <a:spcPts val="0"/>
              </a:spcAft>
              <a:buClr>
                <a:srgbClr val="F7CAAC"/>
              </a:buClr>
              <a:buSzPts val="6000"/>
              <a:buFont typeface="Arial"/>
              <a:buNone/>
            </a:pPr>
            <a:r>
              <a:rPr b="1" i="0" lang="vi-VN" sz="6000" u="none" cap="none" strike="noStrike">
                <a:solidFill>
                  <a:srgbClr val="F7CAAC"/>
                </a:solidFill>
                <a:latin typeface="Calibri"/>
                <a:ea typeface="Calibri"/>
                <a:cs typeface="Calibri"/>
                <a:sym typeface="Calibri"/>
              </a:rPr>
              <a:t>đã quan tâm theo dõi</a:t>
            </a:r>
            <a:endParaRPr b="1" i="0" sz="6000" u="none" cap="none" strike="noStrike">
              <a:solidFill>
                <a:srgbClr val="F7CAAC"/>
              </a:solidFill>
              <a:latin typeface="Calibri"/>
              <a:ea typeface="Calibri"/>
              <a:cs typeface="Calibri"/>
              <a:sym typeface="Calibri"/>
            </a:endParaRPr>
          </a:p>
          <a:p>
            <a:pPr indent="0" lvl="0" marL="0" marR="0" rtl="0" algn="ctr">
              <a:lnSpc>
                <a:spcPct val="90000"/>
              </a:lnSpc>
              <a:spcBef>
                <a:spcPts val="1000"/>
              </a:spcBef>
              <a:spcAft>
                <a:spcPts val="0"/>
              </a:spcAft>
              <a:buClr>
                <a:schemeClr val="dk1"/>
              </a:buClr>
              <a:buSzPts val="2400"/>
              <a:buFont typeface="Arial"/>
              <a:buNone/>
            </a:pPr>
            <a:r>
              <a:t/>
            </a:r>
            <a:endParaRPr b="1" i="0" sz="2400" u="none" cap="none" strike="noStrike">
              <a:solidFill>
                <a:srgbClr val="F7CAAC"/>
              </a:solidFill>
              <a:latin typeface="Calibri"/>
              <a:ea typeface="Calibri"/>
              <a:cs typeface="Calibri"/>
              <a:sym typeface="Calibri"/>
            </a:endParaRPr>
          </a:p>
        </p:txBody>
      </p:sp>
      <p:pic>
        <p:nvPicPr>
          <p:cNvPr id="406" name="Google Shape;406;p47"/>
          <p:cNvPicPr preferRelativeResize="0"/>
          <p:nvPr/>
        </p:nvPicPr>
        <p:blipFill rotWithShape="1">
          <a:blip r:embed="rId3">
            <a:alphaModFix/>
          </a:blip>
          <a:srcRect b="0" l="0" r="0" t="0"/>
          <a:stretch/>
        </p:blipFill>
        <p:spPr>
          <a:xfrm>
            <a:off x="0" y="0"/>
            <a:ext cx="12192000" cy="18478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6600"/>
              <a:buFont typeface="Calibri"/>
              <a:buNone/>
            </a:pPr>
            <a:r>
              <a:rPr b="0" lang="vi-VN" sz="6600">
                <a:solidFill>
                  <a:schemeClr val="accent1"/>
                </a:solidFill>
              </a:rPr>
              <a:t>BỆNH ĐẬU MÙA KHỈ</a:t>
            </a:r>
            <a:endParaRPr/>
          </a:p>
        </p:txBody>
      </p:sp>
      <p:sp>
        <p:nvSpPr>
          <p:cNvPr id="116" name="Google Shape;116;p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descr="Xuất hiện lại ca đậu mùa khỉ, điều trị và phòng ngừa như thế nào?" id="117" name="Google Shape;117;p5"/>
          <p:cNvPicPr preferRelativeResize="0"/>
          <p:nvPr/>
        </p:nvPicPr>
        <p:blipFill rotWithShape="1">
          <a:blip r:embed="rId3">
            <a:alphaModFix/>
          </a:blip>
          <a:srcRect b="0" l="0" r="0" t="0"/>
          <a:stretch/>
        </p:blipFill>
        <p:spPr>
          <a:xfrm>
            <a:off x="6328305" y="1938069"/>
            <a:ext cx="5271322" cy="3508970"/>
          </a:xfrm>
          <a:prstGeom prst="rect">
            <a:avLst/>
          </a:prstGeom>
          <a:noFill/>
          <a:ln>
            <a:noFill/>
          </a:ln>
        </p:spPr>
      </p:pic>
      <p:pic>
        <p:nvPicPr>
          <p:cNvPr id="118" name="Google Shape;118;p5"/>
          <p:cNvPicPr preferRelativeResize="0"/>
          <p:nvPr/>
        </p:nvPicPr>
        <p:blipFill rotWithShape="1">
          <a:blip r:embed="rId4">
            <a:alphaModFix/>
          </a:blip>
          <a:srcRect b="0" l="0" r="0" t="0"/>
          <a:stretch/>
        </p:blipFill>
        <p:spPr>
          <a:xfrm>
            <a:off x="573760" y="1938069"/>
            <a:ext cx="5289937" cy="350897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rgbClr val="F7CAAC"/>
              </a:buClr>
              <a:buSzPts val="4400"/>
              <a:buFont typeface="Calibri"/>
              <a:buNone/>
            </a:pPr>
            <a:r>
              <a:t/>
            </a:r>
            <a:endParaRPr/>
          </a:p>
        </p:txBody>
      </p:sp>
      <p:sp>
        <p:nvSpPr>
          <p:cNvPr id="124" name="Google Shape;124;p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125" name="Google Shape;125;p6"/>
          <p:cNvPicPr preferRelativeResize="0"/>
          <p:nvPr/>
        </p:nvPicPr>
        <p:blipFill rotWithShape="1">
          <a:blip r:embed="rId3">
            <a:alphaModFix/>
          </a:blip>
          <a:srcRect b="0" l="0" r="0" t="0"/>
          <a:stretch/>
        </p:blipFill>
        <p:spPr>
          <a:xfrm>
            <a:off x="1552994" y="365125"/>
            <a:ext cx="9674525" cy="583714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131" name="Google Shape;131;p7"/>
          <p:cNvPicPr preferRelativeResize="0"/>
          <p:nvPr/>
        </p:nvPicPr>
        <p:blipFill rotWithShape="1">
          <a:blip r:embed="rId3">
            <a:alphaModFix/>
          </a:blip>
          <a:srcRect b="0" l="0" r="0" t="0"/>
          <a:stretch/>
        </p:blipFill>
        <p:spPr>
          <a:xfrm>
            <a:off x="1656111" y="-45224"/>
            <a:ext cx="7147932" cy="6858000"/>
          </a:xfrm>
          <a:prstGeom prst="rect">
            <a:avLst/>
          </a:prstGeom>
          <a:noFill/>
          <a:ln>
            <a:noFill/>
          </a:ln>
        </p:spPr>
      </p:pic>
      <p:sp>
        <p:nvSpPr>
          <p:cNvPr id="132" name="Google Shape;132;p7"/>
          <p:cNvSpPr txBox="1"/>
          <p:nvPr>
            <p:ph type="title"/>
          </p:nvPr>
        </p:nvSpPr>
        <p:spPr>
          <a:xfrm>
            <a:off x="838200" y="365125"/>
            <a:ext cx="11087700" cy="3430500"/>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rgbClr val="F7CAAC"/>
              </a:buClr>
              <a:buSzPts val="4400"/>
              <a:buFont typeface="Calibri"/>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rgbClr val="F7CAAC"/>
              </a:buClr>
              <a:buSzPts val="4400"/>
              <a:buFont typeface="Calibri"/>
              <a:buNone/>
            </a:pPr>
            <a:r>
              <a:t/>
            </a:r>
            <a:endParaRPr/>
          </a:p>
        </p:txBody>
      </p:sp>
      <p:sp>
        <p:nvSpPr>
          <p:cNvPr id="138" name="Google Shape;138;p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139" name="Google Shape;139;p8"/>
          <p:cNvPicPr preferRelativeResize="0"/>
          <p:nvPr/>
        </p:nvPicPr>
        <p:blipFill rotWithShape="1">
          <a:blip r:embed="rId3">
            <a:alphaModFix/>
          </a:blip>
          <a:srcRect b="0" l="0" r="0" t="0"/>
          <a:stretch/>
        </p:blipFill>
        <p:spPr>
          <a:xfrm>
            <a:off x="1530350" y="365125"/>
            <a:ext cx="10336111" cy="637790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rgbClr val="F7CAAC"/>
              </a:buClr>
              <a:buSzPts val="4400"/>
              <a:buFont typeface="Calibri"/>
              <a:buNone/>
            </a:pPr>
            <a:r>
              <a:t/>
            </a:r>
            <a:endParaRPr/>
          </a:p>
        </p:txBody>
      </p:sp>
      <p:sp>
        <p:nvSpPr>
          <p:cNvPr id="145" name="Google Shape;145;p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146" name="Google Shape;146;p9"/>
          <p:cNvPicPr preferRelativeResize="0"/>
          <p:nvPr/>
        </p:nvPicPr>
        <p:blipFill rotWithShape="1">
          <a:blip r:embed="rId3">
            <a:alphaModFix/>
          </a:blip>
          <a:srcRect b="0" l="0" r="0" t="0"/>
          <a:stretch/>
        </p:blipFill>
        <p:spPr>
          <a:xfrm>
            <a:off x="1618786" y="365125"/>
            <a:ext cx="8852209" cy="61428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hủ đề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hủ đề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2024-09-10T15:00:57Z</dcterms:created>
  <dc:creator>Chuyên</dc:creator>
</cp:coreProperties>
</file>